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3"/>
  </p:notesMasterIdLst>
  <p:handoutMasterIdLst>
    <p:handoutMasterId r:id="rId104"/>
  </p:handoutMasterIdLst>
  <p:sldIdLst>
    <p:sldId id="757" r:id="rId2"/>
    <p:sldId id="758" r:id="rId3"/>
    <p:sldId id="759" r:id="rId4"/>
    <p:sldId id="602" r:id="rId5"/>
    <p:sldId id="737" r:id="rId6"/>
    <p:sldId id="738" r:id="rId7"/>
    <p:sldId id="739" r:id="rId8"/>
    <p:sldId id="740" r:id="rId9"/>
    <p:sldId id="741" r:id="rId10"/>
    <p:sldId id="742" r:id="rId11"/>
    <p:sldId id="743" r:id="rId12"/>
    <p:sldId id="744" r:id="rId13"/>
    <p:sldId id="745" r:id="rId14"/>
    <p:sldId id="746" r:id="rId15"/>
    <p:sldId id="747" r:id="rId16"/>
    <p:sldId id="615" r:id="rId17"/>
    <p:sldId id="617" r:id="rId18"/>
    <p:sldId id="618" r:id="rId19"/>
    <p:sldId id="620" r:id="rId20"/>
    <p:sldId id="621" r:id="rId21"/>
    <p:sldId id="622" r:id="rId22"/>
    <p:sldId id="623" r:id="rId23"/>
    <p:sldId id="760" r:id="rId24"/>
    <p:sldId id="663" r:id="rId25"/>
    <p:sldId id="761" r:id="rId26"/>
    <p:sldId id="762" r:id="rId27"/>
    <p:sldId id="628" r:id="rId28"/>
    <p:sldId id="763" r:id="rId29"/>
    <p:sldId id="629" r:id="rId30"/>
    <p:sldId id="764" r:id="rId31"/>
    <p:sldId id="748" r:id="rId32"/>
    <p:sldId id="634" r:id="rId33"/>
    <p:sldId id="665" r:id="rId34"/>
    <p:sldId id="749" r:id="rId35"/>
    <p:sldId id="637" r:id="rId36"/>
    <p:sldId id="751" r:id="rId37"/>
    <p:sldId id="752" r:id="rId38"/>
    <p:sldId id="691" r:id="rId39"/>
    <p:sldId id="765" r:id="rId40"/>
    <p:sldId id="641" r:id="rId41"/>
    <p:sldId id="642" r:id="rId42"/>
    <p:sldId id="643" r:id="rId43"/>
    <p:sldId id="645" r:id="rId44"/>
    <p:sldId id="766" r:id="rId45"/>
    <p:sldId id="767" r:id="rId46"/>
    <p:sldId id="672" r:id="rId47"/>
    <p:sldId id="647" r:id="rId48"/>
    <p:sldId id="666" r:id="rId49"/>
    <p:sldId id="667" r:id="rId50"/>
    <p:sldId id="768" r:id="rId51"/>
    <p:sldId id="664" r:id="rId52"/>
    <p:sldId id="656" r:id="rId53"/>
    <p:sldId id="657" r:id="rId54"/>
    <p:sldId id="673" r:id="rId55"/>
    <p:sldId id="674" r:id="rId56"/>
    <p:sldId id="692" r:id="rId57"/>
    <p:sldId id="693" r:id="rId58"/>
    <p:sldId id="694" r:id="rId59"/>
    <p:sldId id="695" r:id="rId60"/>
    <p:sldId id="696" r:id="rId61"/>
    <p:sldId id="697" r:id="rId62"/>
    <p:sldId id="698" r:id="rId63"/>
    <p:sldId id="699" r:id="rId64"/>
    <p:sldId id="701" r:id="rId65"/>
    <p:sldId id="702" r:id="rId66"/>
    <p:sldId id="703" r:id="rId67"/>
    <p:sldId id="704" r:id="rId68"/>
    <p:sldId id="705" r:id="rId69"/>
    <p:sldId id="706" r:id="rId70"/>
    <p:sldId id="707" r:id="rId71"/>
    <p:sldId id="709" r:id="rId72"/>
    <p:sldId id="711" r:id="rId73"/>
    <p:sldId id="769" r:id="rId74"/>
    <p:sldId id="770" r:id="rId75"/>
    <p:sldId id="713" r:id="rId76"/>
    <p:sldId id="714" r:id="rId77"/>
    <p:sldId id="715" r:id="rId78"/>
    <p:sldId id="772" r:id="rId79"/>
    <p:sldId id="773" r:id="rId80"/>
    <p:sldId id="718" r:id="rId81"/>
    <p:sldId id="771" r:id="rId82"/>
    <p:sldId id="720" r:id="rId83"/>
    <p:sldId id="721" r:id="rId84"/>
    <p:sldId id="774" r:id="rId85"/>
    <p:sldId id="722" r:id="rId86"/>
    <p:sldId id="723" r:id="rId87"/>
    <p:sldId id="724" r:id="rId88"/>
    <p:sldId id="725" r:id="rId89"/>
    <p:sldId id="726" r:id="rId90"/>
    <p:sldId id="727" r:id="rId91"/>
    <p:sldId id="775" r:id="rId92"/>
    <p:sldId id="776" r:id="rId93"/>
    <p:sldId id="777" r:id="rId94"/>
    <p:sldId id="778" r:id="rId95"/>
    <p:sldId id="779" r:id="rId96"/>
    <p:sldId id="780" r:id="rId97"/>
    <p:sldId id="781" r:id="rId98"/>
    <p:sldId id="782" r:id="rId99"/>
    <p:sldId id="786" r:id="rId100"/>
    <p:sldId id="787" r:id="rId101"/>
    <p:sldId id="785" r:id="rId102"/>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1D1FF"/>
    <a:srgbClr val="006600"/>
    <a:srgbClr val="CC0000"/>
    <a:srgbClr val="FFFFCC"/>
    <a:srgbClr val="9999FF"/>
    <a:srgbClr val="FFFF00"/>
    <a:srgbClr val="85E3E1"/>
    <a:srgbClr val="72DFDC"/>
    <a:srgbClr val="CC66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584" autoAdjust="0"/>
  </p:normalViewPr>
  <p:slideViewPr>
    <p:cSldViewPr>
      <p:cViewPr varScale="1">
        <p:scale>
          <a:sx n="69" d="100"/>
          <a:sy n="69" d="100"/>
        </p:scale>
        <p:origin x="1416"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Lst>
  </p:outlineViewPr>
  <p:notesTextViewPr>
    <p:cViewPr>
      <p:scale>
        <a:sx n="100" d="100"/>
        <a:sy n="100" d="100"/>
      </p:scale>
      <p:origin x="0" y="0"/>
    </p:cViewPr>
  </p:notesTextViewPr>
  <p:sorterViewPr>
    <p:cViewPr>
      <p:scale>
        <a:sx n="100" d="100"/>
        <a:sy n="100" d="100"/>
      </p:scale>
      <p:origin x="0" y="-23709"/>
    </p:cViewPr>
  </p:sorterViewPr>
  <p:notesViewPr>
    <p:cSldViewPr>
      <p:cViewPr>
        <p:scale>
          <a:sx n="75" d="100"/>
          <a:sy n="75" d="100"/>
        </p:scale>
        <p:origin x="-2046" y="-15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2.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5.xml"/><Relationship Id="rId47" Type="http://schemas.openxmlformats.org/officeDocument/2006/relationships/slide" Target="slides/slide50.xml"/><Relationship Id="rId50" Type="http://schemas.openxmlformats.org/officeDocument/2006/relationships/slide" Target="slides/slide53.xml"/><Relationship Id="rId55" Type="http://schemas.openxmlformats.org/officeDocument/2006/relationships/slide" Target="slides/slide58.xml"/><Relationship Id="rId63" Type="http://schemas.openxmlformats.org/officeDocument/2006/relationships/slide" Target="slides/slide66.xml"/><Relationship Id="rId68" Type="http://schemas.openxmlformats.org/officeDocument/2006/relationships/slide" Target="slides/slide72.xml"/><Relationship Id="rId76" Type="http://schemas.openxmlformats.org/officeDocument/2006/relationships/slide" Target="slides/slide80.xml"/><Relationship Id="rId7" Type="http://schemas.openxmlformats.org/officeDocument/2006/relationships/slide" Target="slides/slide10.xml"/><Relationship Id="rId71" Type="http://schemas.openxmlformats.org/officeDocument/2006/relationships/slide" Target="slides/slide75.xml"/><Relationship Id="rId2" Type="http://schemas.openxmlformats.org/officeDocument/2006/relationships/slide" Target="slides/slide5.xml"/><Relationship Id="rId16" Type="http://schemas.openxmlformats.org/officeDocument/2006/relationships/slide" Target="slides/slide19.xml"/><Relationship Id="rId29" Type="http://schemas.openxmlformats.org/officeDocument/2006/relationships/slide" Target="slides/slide32.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45" Type="http://schemas.openxmlformats.org/officeDocument/2006/relationships/slide" Target="slides/slide48.xml"/><Relationship Id="rId53" Type="http://schemas.openxmlformats.org/officeDocument/2006/relationships/slide" Target="slides/slide56.xml"/><Relationship Id="rId58" Type="http://schemas.openxmlformats.org/officeDocument/2006/relationships/slide" Target="slides/slide61.xml"/><Relationship Id="rId66" Type="http://schemas.openxmlformats.org/officeDocument/2006/relationships/slide" Target="slides/slide70.xml"/><Relationship Id="rId74" Type="http://schemas.openxmlformats.org/officeDocument/2006/relationships/slide" Target="slides/slide78.xml"/><Relationship Id="rId79" Type="http://schemas.openxmlformats.org/officeDocument/2006/relationships/slide" Target="slides/slide83.xml"/><Relationship Id="rId5" Type="http://schemas.openxmlformats.org/officeDocument/2006/relationships/slide" Target="slides/slide8.xml"/><Relationship Id="rId61" Type="http://schemas.openxmlformats.org/officeDocument/2006/relationships/slide" Target="slides/slide64.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55.xml"/><Relationship Id="rId60" Type="http://schemas.openxmlformats.org/officeDocument/2006/relationships/slide" Target="slides/slide63.xml"/><Relationship Id="rId65" Type="http://schemas.openxmlformats.org/officeDocument/2006/relationships/slide" Target="slides/slide69.xml"/><Relationship Id="rId73" Type="http://schemas.openxmlformats.org/officeDocument/2006/relationships/slide" Target="slides/slide77.xml"/><Relationship Id="rId78" Type="http://schemas.openxmlformats.org/officeDocument/2006/relationships/slide" Target="slides/slide82.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51.xml"/><Relationship Id="rId56" Type="http://schemas.openxmlformats.org/officeDocument/2006/relationships/slide" Target="slides/slide59.xml"/><Relationship Id="rId64" Type="http://schemas.openxmlformats.org/officeDocument/2006/relationships/slide" Target="slides/slide67.xml"/><Relationship Id="rId69" Type="http://schemas.openxmlformats.org/officeDocument/2006/relationships/slide" Target="slides/slide73.xml"/><Relationship Id="rId77" Type="http://schemas.openxmlformats.org/officeDocument/2006/relationships/slide" Target="slides/slide81.xml"/><Relationship Id="rId8" Type="http://schemas.openxmlformats.org/officeDocument/2006/relationships/slide" Target="slides/slide11.xml"/><Relationship Id="rId51" Type="http://schemas.openxmlformats.org/officeDocument/2006/relationships/slide" Target="slides/slide54.xml"/><Relationship Id="rId72" Type="http://schemas.openxmlformats.org/officeDocument/2006/relationships/slide" Target="slides/slide76.xml"/><Relationship Id="rId80" Type="http://schemas.openxmlformats.org/officeDocument/2006/relationships/slide" Target="slides/slide84.xml"/><Relationship Id="rId3" Type="http://schemas.openxmlformats.org/officeDocument/2006/relationships/slide" Target="slides/slide6.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49.xml"/><Relationship Id="rId59" Type="http://schemas.openxmlformats.org/officeDocument/2006/relationships/slide" Target="slides/slide62.xml"/><Relationship Id="rId67" Type="http://schemas.openxmlformats.org/officeDocument/2006/relationships/slide" Target="slides/slide71.xml"/><Relationship Id="rId20" Type="http://schemas.openxmlformats.org/officeDocument/2006/relationships/slide" Target="slides/slide23.xml"/><Relationship Id="rId41" Type="http://schemas.openxmlformats.org/officeDocument/2006/relationships/slide" Target="slides/slide44.xml"/><Relationship Id="rId54" Type="http://schemas.openxmlformats.org/officeDocument/2006/relationships/slide" Target="slides/slide57.xml"/><Relationship Id="rId62" Type="http://schemas.openxmlformats.org/officeDocument/2006/relationships/slide" Target="slides/slide65.xml"/><Relationship Id="rId70" Type="http://schemas.openxmlformats.org/officeDocument/2006/relationships/slide" Target="slides/slide74.xml"/><Relationship Id="rId75" Type="http://schemas.openxmlformats.org/officeDocument/2006/relationships/slide" Target="slides/slide79.xml"/><Relationship Id="rId1" Type="http://schemas.openxmlformats.org/officeDocument/2006/relationships/slide" Target="slides/slide4.xml"/><Relationship Id="rId6" Type="http://schemas.openxmlformats.org/officeDocument/2006/relationships/slide" Target="slides/slide9.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2.xml"/><Relationship Id="rId57"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122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27"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94387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516967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4287894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260475" y="722313"/>
            <a:ext cx="4794250" cy="3595687"/>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74918" y="4561062"/>
            <a:ext cx="5365364" cy="431988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034" tIns="48518" rIns="97034" bIns="48518"/>
          <a:lstStyle/>
          <a:p>
            <a:endParaRPr lang="en-US" altLang="en-US" dirty="0" smtClean="0">
              <a:latin typeface="Arial" charset="0"/>
            </a:endParaRPr>
          </a:p>
        </p:txBody>
      </p:sp>
    </p:spTree>
    <p:extLst>
      <p:ext uri="{BB962C8B-B14F-4D97-AF65-F5344CB8AC3E}">
        <p14:creationId xmlns:p14="http://schemas.microsoft.com/office/powerpoint/2010/main" val="118762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67781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67082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80566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843795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441845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441369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785011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4130240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993619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740993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399921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481601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68763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476771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68543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192213" y="704850"/>
            <a:ext cx="4622800" cy="3468688"/>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368745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23260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45352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080200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21813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59596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xfrm>
            <a:off x="1190625" y="703263"/>
            <a:ext cx="4625975" cy="3470275"/>
          </a:xfrm>
          <a:ln/>
        </p:spPr>
      </p:sp>
      <p:sp>
        <p:nvSpPr>
          <p:cNvPr id="297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461247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466725" y="4413250"/>
            <a:ext cx="5992813"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022505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466725" y="4413250"/>
            <a:ext cx="5992813"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062063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xfrm>
            <a:off x="466725" y="4413250"/>
            <a:ext cx="5992813"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564519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991879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xfrm>
            <a:off x="466725" y="4413250"/>
            <a:ext cx="5992813"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997301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466725" y="4413250"/>
            <a:ext cx="5992813"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599326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21930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192213" y="704850"/>
            <a:ext cx="4622800" cy="3468688"/>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4051946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044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722596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0279194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466725" y="4413250"/>
            <a:ext cx="5992813"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467950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466725" y="4413250"/>
            <a:ext cx="5992813"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5599619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27707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127414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721317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466725" y="4413250"/>
            <a:ext cx="5992813"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5902199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xfrm>
            <a:off x="466725" y="4413250"/>
            <a:ext cx="5992813"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7737346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466725" y="4413250"/>
            <a:ext cx="5992813"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4191086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192213" y="704850"/>
            <a:ext cx="4622800" cy="3468688"/>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860318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591202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750057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466725" y="4413250"/>
            <a:ext cx="5992813"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6751291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295519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619334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300330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9186966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1522771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539446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938293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590502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8591219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xfrm>
            <a:off x="466725" y="4413250"/>
            <a:ext cx="5992813"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1361034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xfrm>
            <a:off x="466725" y="4413250"/>
            <a:ext cx="5992813"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6501420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xfrm>
            <a:off x="466725" y="4413250"/>
            <a:ext cx="5992813"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5034196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1743198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020481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243663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735762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466725" y="4413250"/>
            <a:ext cx="5992813"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6377392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xfrm>
            <a:off x="466725" y="4413250"/>
            <a:ext cx="5992813"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8892430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75475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1009505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419853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xfrm>
            <a:off x="466725" y="4413250"/>
            <a:ext cx="5992813"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7159206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867107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192213" y="704850"/>
            <a:ext cx="4622800" cy="3468688"/>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8579004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2375183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617922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xfrm>
            <a:off x="1189038" y="703263"/>
            <a:ext cx="4625975" cy="3470275"/>
          </a:xfrm>
          <a:ln/>
        </p:spPr>
      </p:sp>
      <p:sp>
        <p:nvSpPr>
          <p:cNvPr id="217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7277862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192213" y="704850"/>
            <a:ext cx="4622800" cy="3468688"/>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40932593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192213" y="704850"/>
            <a:ext cx="4622800" cy="3468688"/>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21390705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484544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8029910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118306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7624993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6917332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192213" y="704850"/>
            <a:ext cx="4622800" cy="3468688"/>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38967428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923544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0196797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5803045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2257622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594101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033987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xfrm>
            <a:off x="388938" y="4413250"/>
            <a:ext cx="6303962" cy="4273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600" dirty="0" smtClean="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8933411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extLst>
      <p:ext uri="{BB962C8B-B14F-4D97-AF65-F5344CB8AC3E}">
        <p14:creationId xmlns:p14="http://schemas.microsoft.com/office/powerpoint/2010/main" val="39238826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extLst>
      <p:ext uri="{BB962C8B-B14F-4D97-AF65-F5344CB8AC3E}">
        <p14:creationId xmlns:p14="http://schemas.microsoft.com/office/powerpoint/2010/main" val="11760836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extLst>
      <p:ext uri="{BB962C8B-B14F-4D97-AF65-F5344CB8AC3E}">
        <p14:creationId xmlns:p14="http://schemas.microsoft.com/office/powerpoint/2010/main" val="18948169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extLst>
      <p:ext uri="{BB962C8B-B14F-4D97-AF65-F5344CB8AC3E}">
        <p14:creationId xmlns:p14="http://schemas.microsoft.com/office/powerpoint/2010/main" val="25025312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extLst>
      <p:ext uri="{BB962C8B-B14F-4D97-AF65-F5344CB8AC3E}">
        <p14:creationId xmlns:p14="http://schemas.microsoft.com/office/powerpoint/2010/main" val="380815456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extLst>
      <p:ext uri="{BB962C8B-B14F-4D97-AF65-F5344CB8AC3E}">
        <p14:creationId xmlns:p14="http://schemas.microsoft.com/office/powerpoint/2010/main" val="17392085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extLst>
      <p:ext uri="{BB962C8B-B14F-4D97-AF65-F5344CB8AC3E}">
        <p14:creationId xmlns:p14="http://schemas.microsoft.com/office/powerpoint/2010/main" val="15794098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8580600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80150929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67909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7317748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285885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342285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21761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4214121557"/>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1593429"/>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1049613"/>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0437149"/>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2910313"/>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041402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8831641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228246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837427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9684760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0925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925253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484272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Text Box 16"/>
          <p:cNvSpPr txBox="1">
            <a:spLocks noChangeArrowheads="1"/>
          </p:cNvSpPr>
          <p:nvPr/>
        </p:nvSpPr>
        <p:spPr bwMode="auto">
          <a:xfrm>
            <a:off x="76200" y="6477000"/>
            <a:ext cx="685800" cy="274638"/>
          </a:xfrm>
          <a:prstGeom prst="rect">
            <a:avLst/>
          </a:prstGeom>
          <a:noFill/>
          <a:ln w="12700">
            <a:noFill/>
            <a:miter lim="800000"/>
            <a:headEnd/>
            <a:tailEnd/>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dirty="0">
                <a:latin typeface="Arial" panose="020B0604020202020204" pitchFamily="34" charset="0"/>
              </a:rPr>
              <a:t>11-</a:t>
            </a:r>
            <a:fld id="{826FE250-5CAB-46A4-97D2-2B1FFCA9FFFE}" type="slidenum">
              <a:rPr lang="en-US" altLang="en-US" sz="1200" b="1">
                <a:latin typeface="Arial" panose="020B0604020202020204" pitchFamily="34" charset="0"/>
              </a:rPr>
              <a:pPr>
                <a:spcBef>
                  <a:spcPct val="50000"/>
                </a:spcBef>
              </a:pPr>
              <a:t>‹#›</a:t>
            </a:fld>
            <a:endParaRPr lang="en-US" altLang="en-US" sz="1200" b="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oleObject" Target="../embeddings/oleObject1.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32.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76200" y="57150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smtClean="0">
                <a:solidFill>
                  <a:schemeClr val="accent3"/>
                </a:solidFill>
                <a:latin typeface="Liberation Sans" panose="020B0604020202020204" pitchFamily="34" charset="0"/>
              </a:rPr>
              <a:t>Prepared by</a:t>
            </a:r>
          </a:p>
          <a:p>
            <a:pPr>
              <a:defRPr/>
            </a:pPr>
            <a:r>
              <a:rPr lang="en-US" sz="1400" dirty="0" smtClean="0">
                <a:solidFill>
                  <a:schemeClr val="accent3"/>
                </a:solidFill>
                <a:latin typeface="Liberation Sans" panose="020B0604020202020204" pitchFamily="34" charset="0"/>
              </a:rPr>
              <a:t>Coby Harmon</a:t>
            </a:r>
          </a:p>
          <a:p>
            <a:pPr>
              <a:defRPr/>
            </a:pPr>
            <a:r>
              <a:rPr lang="en-US" sz="1400" dirty="0" smtClean="0">
                <a:solidFill>
                  <a:schemeClr val="accent3"/>
                </a:solidFill>
                <a:latin typeface="Liberation Sans" panose="020B0604020202020204" pitchFamily="34" charset="0"/>
              </a:rPr>
              <a:t>University of California, Santa Barbara</a:t>
            </a:r>
          </a:p>
          <a:p>
            <a:pP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2129620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7" name="Rectangle 6"/>
          <p:cNvSpPr>
            <a:spLocks noChangeArrowheads="1"/>
          </p:cNvSpPr>
          <p:nvPr/>
        </p:nvSpPr>
        <p:spPr bwMode="auto">
          <a:xfrm>
            <a:off x="6019800" y="3340100"/>
            <a:ext cx="2819400" cy="2465388"/>
          </a:xfrm>
          <a:prstGeom prst="rect">
            <a:avLst/>
          </a:prstGeom>
          <a:solidFill>
            <a:srgbClr val="FFFFCC"/>
          </a:solidFill>
          <a:ln w="28575" cap="sq">
            <a:solidFill>
              <a:srgbClr val="CC0000"/>
            </a:solidFill>
            <a:miter lim="800000"/>
            <a:headEnd type="none" w="sm" len="sm"/>
            <a:tailEnd type="none" w="sm" len="sm"/>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200" dirty="0">
                <a:latin typeface="Liberation Sans" panose="020B0604020202020204"/>
              </a:rPr>
              <a:t>Continuance as a going concern is not affected by the withdrawal, death, or incapacity of a shareholder, employee, or officer.</a:t>
            </a:r>
          </a:p>
        </p:txBody>
      </p:sp>
      <p:sp>
        <p:nvSpPr>
          <p:cNvPr id="284678" name="Line 7"/>
          <p:cNvSpPr>
            <a:spLocks noChangeShapeType="1"/>
          </p:cNvSpPr>
          <p:nvPr/>
        </p:nvSpPr>
        <p:spPr bwMode="auto">
          <a:xfrm>
            <a:off x="3581400" y="4465520"/>
            <a:ext cx="2133600" cy="0"/>
          </a:xfrm>
          <a:prstGeom prst="line">
            <a:avLst/>
          </a:prstGeom>
          <a:noFill/>
          <a:ln w="28575" cap="sq">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a:endParaRPr>
          </a:p>
        </p:txBody>
      </p:sp>
      <p:sp>
        <p:nvSpPr>
          <p:cNvPr id="284679" name="Text Box 2"/>
          <p:cNvSpPr txBox="1">
            <a:spLocks noChangeArrowheads="1"/>
          </p:cNvSpPr>
          <p:nvPr/>
        </p:nvSpPr>
        <p:spPr bwMode="auto">
          <a:xfrm>
            <a:off x="685800" y="2286000"/>
            <a:ext cx="4953000" cy="390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857250" indent="-285750">
              <a:defRPr sz="2400">
                <a:solidFill>
                  <a:schemeClr val="tx1"/>
                </a:solidFill>
                <a:latin typeface="Times New Roman" panose="02020603050405020304" pitchFamily="18" charset="0"/>
              </a:defRPr>
            </a:lvl2pPr>
            <a:lvl3pPr marL="120015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Separate Legal Existence</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Limited Liability of Shareholders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Transferable Ownership Rights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Ability to Acquire Capital</a:t>
            </a:r>
          </a:p>
          <a:p>
            <a:pPr algn="l">
              <a:lnSpc>
                <a:spcPct val="110000"/>
              </a:lnSpc>
              <a:spcBef>
                <a:spcPct val="35000"/>
              </a:spcBef>
              <a:buClr>
                <a:srgbClr val="CC0000"/>
              </a:buClr>
              <a:buSzPct val="80000"/>
              <a:buFont typeface="Wingdings" panose="05000000000000000000" pitchFamily="2" charset="2"/>
              <a:buChar char="u"/>
            </a:pPr>
            <a:r>
              <a:rPr lang="en-US" altLang="en-US" sz="2200" b="1" dirty="0">
                <a:solidFill>
                  <a:srgbClr val="CC0000"/>
                </a:solidFill>
                <a:latin typeface="Liberation Sans" panose="020B0604020202020204"/>
              </a:rPr>
              <a:t>Continuous Life</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Corporate Management </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Government Regulations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Additional Taxes</a:t>
            </a:r>
          </a:p>
        </p:txBody>
      </p:sp>
      <p:sp>
        <p:nvSpPr>
          <p:cNvPr id="620547" name="Rectangle 3"/>
          <p:cNvSpPr>
            <a:spLocks noChangeArrowheads="1"/>
          </p:cNvSpPr>
          <p:nvPr/>
        </p:nvSpPr>
        <p:spPr bwMode="auto">
          <a:xfrm>
            <a:off x="533400" y="1219200"/>
            <a:ext cx="8229600" cy="990600"/>
          </a:xfrm>
          <a:prstGeom prst="rect">
            <a:avLst/>
          </a:prstGeom>
          <a:noFill/>
          <a:ln w="12700">
            <a:noFill/>
            <a:miter lim="800000"/>
            <a:headEnd/>
            <a:tailEnd/>
          </a:ln>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20000"/>
              </a:spcBef>
              <a:buClr>
                <a:schemeClr val="tx1"/>
              </a:buClr>
              <a:buFont typeface="Wingdings" panose="05000000000000000000" pitchFamily="2" charset="2"/>
              <a:buNone/>
            </a:pPr>
            <a:r>
              <a:rPr lang="en-US" altLang="en-US" dirty="0">
                <a:latin typeface="Liberation Sans" panose="020B0604020202020204"/>
              </a:rPr>
              <a:t>Characteristics that distinguish corporations from proprietorships and partnerships.</a:t>
            </a:r>
            <a:endParaRPr lang="en-US" altLang="en-US" b="1" dirty="0">
              <a:effectLst>
                <a:outerShdw blurRad="38100" dist="38100" dir="2700000" algn="tl">
                  <a:srgbClr val="C0C0C0"/>
                </a:outerShdw>
              </a:effectLst>
              <a:latin typeface="Liberation Sans" panose="020B0604020202020204"/>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Characteristics </a:t>
            </a:r>
            <a:r>
              <a:rPr lang="en-US" altLang="en-US" sz="3200" b="1" dirty="0">
                <a:solidFill>
                  <a:srgbClr val="CC0000"/>
                </a:solidFill>
                <a:latin typeface="Liberation Sans" panose="020B0604020202020204"/>
              </a:rPr>
              <a:t>of a </a:t>
            </a:r>
            <a:r>
              <a:rPr lang="en-US" altLang="en-US" sz="3200" b="1" dirty="0" smtClean="0">
                <a:solidFill>
                  <a:srgbClr val="CC0000"/>
                </a:solidFill>
                <a:latin typeface="Liberation Sans" panose="020B0604020202020204"/>
              </a:rPr>
              <a:t>Corporation</a:t>
            </a:r>
            <a:endParaRPr lang="en-US" altLang="en-US" sz="3200" b="1" dirty="0">
              <a:solidFill>
                <a:srgbClr val="CC0000"/>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16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None/>
            </a:pPr>
            <a:r>
              <a:rPr lang="en-US" altLang="en-US" sz="2100" b="0" dirty="0" smtClean="0">
                <a:latin typeface="Liberation Sans" panose="020B0604020202020204" pitchFamily="34" charset="0"/>
              </a:rPr>
              <a:t>Under </a:t>
            </a:r>
            <a:r>
              <a:rPr lang="en-US" altLang="en-US" sz="2100" b="0" dirty="0">
                <a:latin typeface="Liberation Sans" panose="020B0604020202020204" pitchFamily="34" charset="0"/>
              </a:rPr>
              <a:t>GAAP, a statement of comprehensive income must include</a:t>
            </a:r>
            <a:r>
              <a:rPr lang="en-US" altLang="en-US" sz="2100" b="0" dirty="0" smtClean="0">
                <a:latin typeface="Liberation Sans" panose="020B0604020202020204" pitchFamily="34" charset="0"/>
              </a:rPr>
              <a:t>:</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accounts </a:t>
            </a:r>
            <a:r>
              <a:rPr lang="en-US" altLang="en-US" sz="2100" b="0" dirty="0">
                <a:latin typeface="Liberation Sans" panose="020B0604020202020204" pitchFamily="34" charset="0"/>
              </a:rPr>
              <a:t>payable</a:t>
            </a:r>
            <a:r>
              <a:rPr lang="en-US" altLang="en-US" sz="2100" b="0" dirty="0" smtClean="0">
                <a:latin typeface="Liberation Sans" panose="020B0604020202020204" pitchFamily="34" charset="0"/>
              </a:rPr>
              <a:t>.</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retained </a:t>
            </a:r>
            <a:r>
              <a:rPr lang="en-US" altLang="en-US" sz="2100" b="0" dirty="0">
                <a:latin typeface="Liberation Sans" panose="020B0604020202020204" pitchFamily="34" charset="0"/>
              </a:rPr>
              <a:t>earnings</a:t>
            </a:r>
            <a:r>
              <a:rPr lang="en-US" altLang="en-US" sz="2100" b="0" dirty="0" smtClean="0">
                <a:latin typeface="Liberation Sans" panose="020B0604020202020204" pitchFamily="34" charset="0"/>
              </a:rPr>
              <a:t>.</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income </a:t>
            </a:r>
            <a:r>
              <a:rPr lang="en-US" altLang="en-US" sz="2100" b="0" dirty="0">
                <a:latin typeface="Liberation Sans" panose="020B0604020202020204" pitchFamily="34" charset="0"/>
              </a:rPr>
              <a:t>tax expense</a:t>
            </a:r>
            <a:r>
              <a:rPr lang="en-US" altLang="en-US" sz="2100" b="0" dirty="0" smtClean="0">
                <a:latin typeface="Liberation Sans" panose="020B0604020202020204" pitchFamily="34" charset="0"/>
              </a:rPr>
              <a:t>.</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preferred </a:t>
            </a:r>
            <a:r>
              <a:rPr lang="en-US" altLang="en-US" sz="2100" b="0" dirty="0">
                <a:latin typeface="Liberation Sans" panose="020B0604020202020204" pitchFamily="34" charset="0"/>
              </a:rPr>
              <a:t>stock. </a:t>
            </a:r>
            <a:endParaRPr lang="en-US" altLang="en-US" sz="2100" b="0" i="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880144"/>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9247408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i="0" dirty="0">
                <a:solidFill>
                  <a:schemeClr val="tx1"/>
                </a:solidFill>
                <a:latin typeface="Liberation Sans" panose="020B0604020202020204" pitchFamily="34" charset="0"/>
              </a:rPr>
              <a:t>“Copyright © </a:t>
            </a:r>
            <a:r>
              <a:rPr lang="en-US" altLang="en-US" sz="2000" b="0" i="0" dirty="0" smtClean="0">
                <a:solidFill>
                  <a:schemeClr val="tx1"/>
                </a:solidFill>
                <a:latin typeface="Liberation Sans" panose="020B0604020202020204" pitchFamily="34" charset="0"/>
              </a:rPr>
              <a:t>2016 </a:t>
            </a:r>
            <a:r>
              <a:rPr lang="en-US" altLang="en-US" sz="2000" b="0" i="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75000"/>
                  </a:schemeClr>
                </a:solidFill>
                <a:latin typeface="Liberation Sans" panose="020B0604020202020204" pitchFamily="34" charset="0"/>
              </a:rPr>
              <a:t>Copyright</a:t>
            </a:r>
            <a:endParaRPr lang="en-US" altLang="en-US" sz="3200" b="1" i="0"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146494094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 Box 2"/>
          <p:cNvSpPr txBox="1">
            <a:spLocks noChangeArrowheads="1"/>
          </p:cNvSpPr>
          <p:nvPr/>
        </p:nvSpPr>
        <p:spPr bwMode="auto">
          <a:xfrm>
            <a:off x="685800" y="2286000"/>
            <a:ext cx="4953000" cy="390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857250" indent="-285750">
              <a:defRPr sz="2400">
                <a:solidFill>
                  <a:schemeClr val="tx1"/>
                </a:solidFill>
                <a:latin typeface="Times New Roman" panose="02020603050405020304" pitchFamily="18" charset="0"/>
              </a:defRPr>
            </a:lvl2pPr>
            <a:lvl3pPr marL="120015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Separate Legal Existence</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Limited Liability of Shareholders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Transferable Ownership Rights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Ability to Acquire Capital</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Continuous Life</a:t>
            </a:r>
          </a:p>
          <a:p>
            <a:pPr algn="l">
              <a:lnSpc>
                <a:spcPct val="110000"/>
              </a:lnSpc>
              <a:spcBef>
                <a:spcPct val="35000"/>
              </a:spcBef>
              <a:buClr>
                <a:srgbClr val="CC0000"/>
              </a:buClr>
              <a:buSzPct val="80000"/>
              <a:buFont typeface="Wingdings" panose="05000000000000000000" pitchFamily="2" charset="2"/>
              <a:buChar char="u"/>
            </a:pPr>
            <a:r>
              <a:rPr lang="en-US" altLang="en-US" sz="2200" b="1" dirty="0">
                <a:solidFill>
                  <a:srgbClr val="CC0000"/>
                </a:solidFill>
                <a:latin typeface="Liberation Sans" panose="020B0604020202020204"/>
              </a:rPr>
              <a:t>Corporate Management </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Government Regulations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Additional Taxes</a:t>
            </a:r>
          </a:p>
        </p:txBody>
      </p:sp>
      <p:sp>
        <p:nvSpPr>
          <p:cNvPr id="286726" name="Line 7"/>
          <p:cNvSpPr>
            <a:spLocks noChangeShapeType="1"/>
          </p:cNvSpPr>
          <p:nvPr/>
        </p:nvSpPr>
        <p:spPr bwMode="auto">
          <a:xfrm>
            <a:off x="4419600" y="4953000"/>
            <a:ext cx="1143000" cy="0"/>
          </a:xfrm>
          <a:prstGeom prst="line">
            <a:avLst/>
          </a:prstGeom>
          <a:noFill/>
          <a:ln w="28575" cap="sq">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a:endParaRPr>
          </a:p>
        </p:txBody>
      </p:sp>
      <p:sp>
        <p:nvSpPr>
          <p:cNvPr id="286727" name="Rectangle 6"/>
          <p:cNvSpPr>
            <a:spLocks noChangeArrowheads="1"/>
          </p:cNvSpPr>
          <p:nvPr/>
        </p:nvSpPr>
        <p:spPr bwMode="auto">
          <a:xfrm>
            <a:off x="6019800" y="3340100"/>
            <a:ext cx="2819400" cy="2800350"/>
          </a:xfrm>
          <a:prstGeom prst="rect">
            <a:avLst/>
          </a:prstGeom>
          <a:solidFill>
            <a:srgbClr val="FFFFCC"/>
          </a:solidFill>
          <a:ln w="28575" cap="sq" algn="ctr">
            <a:solidFill>
              <a:srgbClr val="CC0000"/>
            </a:solidFill>
            <a:miter lim="800000"/>
            <a:headEnd type="none" w="sm" len="sm"/>
            <a:tailEnd type="none" w="sm" len="sm"/>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200" dirty="0">
                <a:latin typeface="Liberation Sans" panose="020B0604020202020204"/>
              </a:rPr>
              <a:t>Separation of ownership and management prevents owners from having an active role in managing the company.</a:t>
            </a:r>
          </a:p>
        </p:txBody>
      </p:sp>
      <p:sp>
        <p:nvSpPr>
          <p:cNvPr id="620547" name="Rectangle 3"/>
          <p:cNvSpPr>
            <a:spLocks noChangeArrowheads="1"/>
          </p:cNvSpPr>
          <p:nvPr/>
        </p:nvSpPr>
        <p:spPr bwMode="auto">
          <a:xfrm>
            <a:off x="533400" y="1219200"/>
            <a:ext cx="8229600" cy="990600"/>
          </a:xfrm>
          <a:prstGeom prst="rect">
            <a:avLst/>
          </a:prstGeom>
          <a:noFill/>
          <a:ln w="12700">
            <a:noFill/>
            <a:miter lim="800000"/>
            <a:headEnd/>
            <a:tailEnd/>
          </a:ln>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20000"/>
              </a:spcBef>
              <a:buClr>
                <a:schemeClr val="tx1"/>
              </a:buClr>
              <a:buFont typeface="Wingdings" panose="05000000000000000000" pitchFamily="2" charset="2"/>
              <a:buNone/>
            </a:pPr>
            <a:r>
              <a:rPr lang="en-US" altLang="en-US" dirty="0">
                <a:latin typeface="Liberation Sans" panose="020B0604020202020204"/>
              </a:rPr>
              <a:t>Characteristics that distinguish corporations from proprietorships and partnerships.</a:t>
            </a:r>
            <a:endParaRPr lang="en-US" altLang="en-US" b="1" dirty="0">
              <a:effectLst>
                <a:outerShdw blurRad="38100" dist="38100" dir="2700000" algn="tl">
                  <a:srgbClr val="C0C0C0"/>
                </a:outerShdw>
              </a:effectLst>
              <a:latin typeface="Liberation Sans" panose="020B0604020202020204"/>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Characteristics </a:t>
            </a:r>
            <a:r>
              <a:rPr lang="en-US" altLang="en-US" sz="3200" b="1" dirty="0">
                <a:solidFill>
                  <a:srgbClr val="CC0000"/>
                </a:solidFill>
                <a:latin typeface="Liberation Sans" panose="020B0604020202020204"/>
              </a:rPr>
              <a:t>of a </a:t>
            </a:r>
            <a:r>
              <a:rPr lang="en-US" altLang="en-US" sz="3200" b="1" dirty="0" smtClean="0">
                <a:solidFill>
                  <a:srgbClr val="CC0000"/>
                </a:solidFill>
                <a:latin typeface="Liberation Sans" panose="020B0604020202020204"/>
              </a:rPr>
              <a:t>Corporation</a:t>
            </a:r>
            <a:endParaRPr lang="en-US" altLang="en-US" sz="3200" b="1" dirty="0">
              <a:solidFill>
                <a:srgbClr val="CC0000"/>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685800" y="2286000"/>
            <a:ext cx="4953000" cy="390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857250" indent="-285750">
              <a:defRPr sz="2400">
                <a:solidFill>
                  <a:schemeClr val="tx1"/>
                </a:solidFill>
                <a:latin typeface="Times New Roman" panose="02020603050405020304" pitchFamily="18" charset="0"/>
              </a:defRPr>
            </a:lvl2pPr>
            <a:lvl3pPr marL="120015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Separate Legal Existence</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Limited Liability of Shareholders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Transferable Ownership Rights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Ability to Acquire Capital</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Continuous Life</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Corporate Management </a:t>
            </a:r>
          </a:p>
          <a:p>
            <a:pPr algn="l">
              <a:lnSpc>
                <a:spcPct val="110000"/>
              </a:lnSpc>
              <a:spcBef>
                <a:spcPct val="35000"/>
              </a:spcBef>
              <a:buClr>
                <a:srgbClr val="CC0000"/>
              </a:buClr>
              <a:buSzPct val="80000"/>
              <a:buFont typeface="Wingdings" panose="05000000000000000000" pitchFamily="2" charset="2"/>
              <a:buChar char="u"/>
            </a:pPr>
            <a:r>
              <a:rPr lang="en-US" altLang="en-US" sz="2200" b="1" dirty="0">
                <a:solidFill>
                  <a:srgbClr val="CC0000"/>
                </a:solidFill>
                <a:latin typeface="Liberation Sans" panose="020B0604020202020204"/>
              </a:rPr>
              <a:t>Government Regulations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Additional Taxes</a:t>
            </a:r>
          </a:p>
        </p:txBody>
      </p:sp>
      <p:sp>
        <p:nvSpPr>
          <p:cNvPr id="288774" name="Line 7"/>
          <p:cNvSpPr>
            <a:spLocks noChangeShapeType="1"/>
          </p:cNvSpPr>
          <p:nvPr/>
        </p:nvSpPr>
        <p:spPr bwMode="auto">
          <a:xfrm>
            <a:off x="4495800" y="5446536"/>
            <a:ext cx="1295400" cy="0"/>
          </a:xfrm>
          <a:prstGeom prst="line">
            <a:avLst/>
          </a:prstGeom>
          <a:noFill/>
          <a:ln w="28575" cap="sq">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a:endParaRPr>
          </a:p>
        </p:txBody>
      </p:sp>
      <p:sp>
        <p:nvSpPr>
          <p:cNvPr id="288775" name="Rectangle 6"/>
          <p:cNvSpPr>
            <a:spLocks noChangeArrowheads="1"/>
          </p:cNvSpPr>
          <p:nvPr/>
        </p:nvSpPr>
        <p:spPr bwMode="auto">
          <a:xfrm>
            <a:off x="6019800" y="4376738"/>
            <a:ext cx="2819400" cy="1795462"/>
          </a:xfrm>
          <a:prstGeom prst="rect">
            <a:avLst/>
          </a:prstGeom>
          <a:solidFill>
            <a:srgbClr val="FFFFCC"/>
          </a:solidFill>
          <a:ln w="28575" cap="sq" algn="ctr">
            <a:solidFill>
              <a:srgbClr val="CC0000"/>
            </a:solidFill>
            <a:miter lim="800000"/>
            <a:headEnd type="none" w="sm" len="sm"/>
            <a:tailEnd type="none" w="sm" len="sm"/>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200" dirty="0">
                <a:latin typeface="Liberation Sans" panose="020B0604020202020204"/>
              </a:rPr>
              <a:t>Government regulations are designed to protect the owners of the corporation.</a:t>
            </a:r>
          </a:p>
        </p:txBody>
      </p:sp>
      <p:sp>
        <p:nvSpPr>
          <p:cNvPr id="620547" name="Rectangle 3"/>
          <p:cNvSpPr>
            <a:spLocks noChangeArrowheads="1"/>
          </p:cNvSpPr>
          <p:nvPr/>
        </p:nvSpPr>
        <p:spPr bwMode="auto">
          <a:xfrm>
            <a:off x="533400" y="1219200"/>
            <a:ext cx="8229600" cy="990600"/>
          </a:xfrm>
          <a:prstGeom prst="rect">
            <a:avLst/>
          </a:prstGeom>
          <a:noFill/>
          <a:ln w="12700">
            <a:noFill/>
            <a:miter lim="800000"/>
            <a:headEnd/>
            <a:tailEnd/>
          </a:ln>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20000"/>
              </a:spcBef>
              <a:buClr>
                <a:schemeClr val="tx1"/>
              </a:buClr>
              <a:buFont typeface="Wingdings" panose="05000000000000000000" pitchFamily="2" charset="2"/>
              <a:buNone/>
            </a:pPr>
            <a:r>
              <a:rPr lang="en-US" altLang="en-US" dirty="0">
                <a:latin typeface="Liberation Sans" panose="020B0604020202020204"/>
              </a:rPr>
              <a:t>Characteristics that distinguish corporations from proprietorships and partnerships.</a:t>
            </a:r>
            <a:endParaRPr lang="en-US" altLang="en-US" b="1" dirty="0">
              <a:effectLst>
                <a:outerShdw blurRad="38100" dist="38100" dir="2700000" algn="tl">
                  <a:srgbClr val="C0C0C0"/>
                </a:outerShdw>
              </a:effectLst>
              <a:latin typeface="Liberation Sans" panose="020B0604020202020204"/>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Characteristics </a:t>
            </a:r>
            <a:r>
              <a:rPr lang="en-US" altLang="en-US" sz="3200" b="1" dirty="0">
                <a:solidFill>
                  <a:srgbClr val="CC0000"/>
                </a:solidFill>
                <a:latin typeface="Liberation Sans" panose="020B0604020202020204"/>
              </a:rPr>
              <a:t>of a </a:t>
            </a:r>
            <a:r>
              <a:rPr lang="en-US" altLang="en-US" sz="3200" b="1" dirty="0" smtClean="0">
                <a:solidFill>
                  <a:srgbClr val="CC0000"/>
                </a:solidFill>
                <a:latin typeface="Liberation Sans" panose="020B0604020202020204"/>
              </a:rPr>
              <a:t>Corporation</a:t>
            </a:r>
            <a:endParaRPr lang="en-US" altLang="en-US" sz="3200" b="1" dirty="0">
              <a:solidFill>
                <a:srgbClr val="CC0000"/>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685800" y="2286000"/>
            <a:ext cx="4953000" cy="390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857250" indent="-285750">
              <a:defRPr sz="2400">
                <a:solidFill>
                  <a:schemeClr val="tx1"/>
                </a:solidFill>
                <a:latin typeface="Times New Roman" panose="02020603050405020304" pitchFamily="18" charset="0"/>
              </a:defRPr>
            </a:lvl2pPr>
            <a:lvl3pPr marL="120015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Separate Legal Existence</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Limited Liability of Shareholders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Transferable Ownership Rights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Ability to Acquire Capital</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Continuous Life</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Corporate Management </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Government Regulations</a:t>
            </a:r>
          </a:p>
          <a:p>
            <a:pPr algn="l">
              <a:lnSpc>
                <a:spcPct val="110000"/>
              </a:lnSpc>
              <a:spcBef>
                <a:spcPct val="35000"/>
              </a:spcBef>
              <a:buClr>
                <a:srgbClr val="CC0000"/>
              </a:buClr>
              <a:buSzPct val="80000"/>
              <a:buFont typeface="Wingdings" panose="05000000000000000000" pitchFamily="2" charset="2"/>
              <a:buChar char="u"/>
            </a:pPr>
            <a:r>
              <a:rPr lang="en-US" altLang="en-US" sz="2200" b="1" dirty="0">
                <a:solidFill>
                  <a:srgbClr val="CC0000"/>
                </a:solidFill>
                <a:latin typeface="Liberation Sans" panose="020B0604020202020204"/>
              </a:rPr>
              <a:t>Additional Taxes</a:t>
            </a:r>
          </a:p>
        </p:txBody>
      </p:sp>
      <p:sp>
        <p:nvSpPr>
          <p:cNvPr id="290822" name="Rectangle 6"/>
          <p:cNvSpPr>
            <a:spLocks noChangeArrowheads="1"/>
          </p:cNvSpPr>
          <p:nvPr/>
        </p:nvSpPr>
        <p:spPr bwMode="auto">
          <a:xfrm>
            <a:off x="5867400" y="3706813"/>
            <a:ext cx="2971800" cy="2465387"/>
          </a:xfrm>
          <a:prstGeom prst="rect">
            <a:avLst/>
          </a:prstGeom>
          <a:solidFill>
            <a:srgbClr val="FFFFCC"/>
          </a:solidFill>
          <a:ln w="28575" cap="sq">
            <a:solidFill>
              <a:srgbClr val="CC0000"/>
            </a:solidFill>
            <a:miter lim="800000"/>
            <a:headEnd type="none" w="sm" len="sm"/>
            <a:tailEnd type="none" w="sm" len="sm"/>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200" dirty="0">
                <a:latin typeface="Liberation Sans" panose="020B0604020202020204"/>
              </a:rPr>
              <a:t>Corporations pay income taxes as a separate legal entity and </a:t>
            </a:r>
            <a:r>
              <a:rPr lang="en-US" altLang="en-US" sz="2200" b="1" dirty="0">
                <a:solidFill>
                  <a:srgbClr val="CC0000"/>
                </a:solidFill>
                <a:latin typeface="Liberation Sans" panose="020B0604020202020204"/>
              </a:rPr>
              <a:t>in addition</a:t>
            </a:r>
            <a:r>
              <a:rPr lang="en-US" altLang="en-US" sz="2200" dirty="0">
                <a:latin typeface="Liberation Sans" panose="020B0604020202020204"/>
              </a:rPr>
              <a:t>, shareholders pay taxes on cash dividends.</a:t>
            </a:r>
          </a:p>
        </p:txBody>
      </p:sp>
      <p:sp>
        <p:nvSpPr>
          <p:cNvPr id="290823" name="Line 7"/>
          <p:cNvSpPr>
            <a:spLocks noChangeShapeType="1"/>
          </p:cNvSpPr>
          <p:nvPr/>
        </p:nvSpPr>
        <p:spPr bwMode="auto">
          <a:xfrm>
            <a:off x="3581400" y="5925432"/>
            <a:ext cx="1981200" cy="0"/>
          </a:xfrm>
          <a:prstGeom prst="line">
            <a:avLst/>
          </a:prstGeom>
          <a:noFill/>
          <a:ln w="28575" cap="sq">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a:endParaRPr>
          </a:p>
        </p:txBody>
      </p:sp>
      <p:sp>
        <p:nvSpPr>
          <p:cNvPr id="620547" name="Rectangle 3"/>
          <p:cNvSpPr>
            <a:spLocks noChangeArrowheads="1"/>
          </p:cNvSpPr>
          <p:nvPr/>
        </p:nvSpPr>
        <p:spPr bwMode="auto">
          <a:xfrm>
            <a:off x="533400" y="1219200"/>
            <a:ext cx="8229600" cy="990600"/>
          </a:xfrm>
          <a:prstGeom prst="rect">
            <a:avLst/>
          </a:prstGeom>
          <a:noFill/>
          <a:ln w="12700">
            <a:noFill/>
            <a:miter lim="800000"/>
            <a:headEnd/>
            <a:tailEnd/>
          </a:ln>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20000"/>
              </a:spcBef>
              <a:buClr>
                <a:schemeClr val="tx1"/>
              </a:buClr>
              <a:buFont typeface="Wingdings" panose="05000000000000000000" pitchFamily="2" charset="2"/>
              <a:buNone/>
            </a:pPr>
            <a:r>
              <a:rPr lang="en-US" altLang="en-US" dirty="0">
                <a:latin typeface="Liberation Sans" panose="020B0604020202020204"/>
              </a:rPr>
              <a:t>Characteristics that distinguish corporations from proprietorships and partnerships.</a:t>
            </a:r>
            <a:endParaRPr lang="en-US" altLang="en-US" b="1" dirty="0">
              <a:effectLst>
                <a:outerShdw blurRad="38100" dist="38100" dir="2700000" algn="tl">
                  <a:srgbClr val="C0C0C0"/>
                </a:outerShdw>
              </a:effectLst>
              <a:latin typeface="Liberation Sans" panose="020B0604020202020204"/>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Characteristics </a:t>
            </a:r>
            <a:r>
              <a:rPr lang="en-US" altLang="en-US" sz="3200" b="1" dirty="0">
                <a:solidFill>
                  <a:srgbClr val="CC0000"/>
                </a:solidFill>
                <a:latin typeface="Liberation Sans" panose="020B0604020202020204"/>
              </a:rPr>
              <a:t>of a </a:t>
            </a:r>
            <a:r>
              <a:rPr lang="en-US" altLang="en-US" sz="3200" b="1" dirty="0" smtClean="0">
                <a:solidFill>
                  <a:srgbClr val="CC0000"/>
                </a:solidFill>
                <a:latin typeface="Liberation Sans" panose="020B0604020202020204"/>
              </a:rPr>
              <a:t>Corporation</a:t>
            </a:r>
            <a:endParaRPr lang="en-US" altLang="en-US" sz="3200" b="1" dirty="0">
              <a:solidFill>
                <a:srgbClr val="CC0000"/>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2868" name="AutoShape 30"/>
          <p:cNvCxnSpPr>
            <a:cxnSpLocks noChangeShapeType="1"/>
            <a:stCxn id="292875" idx="2"/>
            <a:endCxn id="292876" idx="0"/>
          </p:cNvCxnSpPr>
          <p:nvPr/>
        </p:nvCxnSpPr>
        <p:spPr bwMode="auto">
          <a:xfrm>
            <a:off x="4572000" y="2057400"/>
            <a:ext cx="0" cy="228600"/>
          </a:xfrm>
          <a:prstGeom prst="straightConnector1">
            <a:avLst/>
          </a:prstGeom>
          <a:noFill/>
          <a:ln w="28575" cap="sq">
            <a:solidFill>
              <a:srgbClr val="CC0000"/>
            </a:solidFill>
            <a:round/>
            <a:headEnd type="none" w="sm" len="sm"/>
            <a:tailEnd type="none" w="sm" len="sm"/>
          </a:ln>
          <a:extLst>
            <a:ext uri="{909E8E84-426E-40DD-AFC4-6F175D3DCCD1}">
              <a14:hiddenFill xmlns:a14="http://schemas.microsoft.com/office/drawing/2010/main">
                <a:noFill/>
              </a14:hiddenFill>
            </a:ext>
          </a:extLst>
        </p:spPr>
      </p:cxnSp>
      <p:cxnSp>
        <p:nvCxnSpPr>
          <p:cNvPr id="292869" name="AutoShape 31"/>
          <p:cNvCxnSpPr>
            <a:cxnSpLocks noChangeShapeType="1"/>
            <a:stCxn id="292876" idx="2"/>
            <a:endCxn id="292877" idx="0"/>
          </p:cNvCxnSpPr>
          <p:nvPr/>
        </p:nvCxnSpPr>
        <p:spPr bwMode="auto">
          <a:xfrm>
            <a:off x="4572000" y="3048000"/>
            <a:ext cx="0" cy="228600"/>
          </a:xfrm>
          <a:prstGeom prst="straightConnector1">
            <a:avLst/>
          </a:prstGeom>
          <a:noFill/>
          <a:ln w="28575" cap="sq">
            <a:solidFill>
              <a:srgbClr val="CC0000"/>
            </a:solidFill>
            <a:round/>
            <a:headEnd type="none" w="sm" len="sm"/>
            <a:tailEnd type="none" w="sm" len="sm"/>
          </a:ln>
          <a:extLst>
            <a:ext uri="{909E8E84-426E-40DD-AFC4-6F175D3DCCD1}">
              <a14:hiddenFill xmlns:a14="http://schemas.microsoft.com/office/drawing/2010/main">
                <a:noFill/>
              </a14:hiddenFill>
            </a:ext>
          </a:extLst>
        </p:spPr>
      </p:cxnSp>
      <p:cxnSp>
        <p:nvCxnSpPr>
          <p:cNvPr id="292870" name="AutoShape 32"/>
          <p:cNvCxnSpPr>
            <a:cxnSpLocks noChangeShapeType="1"/>
            <a:stCxn id="292877" idx="2"/>
            <a:endCxn id="292880" idx="0"/>
          </p:cNvCxnSpPr>
          <p:nvPr/>
        </p:nvCxnSpPr>
        <p:spPr bwMode="auto">
          <a:xfrm>
            <a:off x="4572000" y="4038600"/>
            <a:ext cx="0" cy="457200"/>
          </a:xfrm>
          <a:prstGeom prst="straightConnector1">
            <a:avLst/>
          </a:prstGeom>
          <a:noFill/>
          <a:ln w="28575" cap="sq">
            <a:solidFill>
              <a:srgbClr val="CC0000"/>
            </a:solidFill>
            <a:round/>
            <a:headEnd type="none" w="sm" len="sm"/>
            <a:tailEnd type="none" w="sm" len="sm"/>
          </a:ln>
          <a:extLst>
            <a:ext uri="{909E8E84-426E-40DD-AFC4-6F175D3DCCD1}">
              <a14:hiddenFill xmlns:a14="http://schemas.microsoft.com/office/drawing/2010/main">
                <a:noFill/>
              </a14:hiddenFill>
            </a:ext>
          </a:extLst>
        </p:spPr>
      </p:cxnSp>
      <p:cxnSp>
        <p:nvCxnSpPr>
          <p:cNvPr id="292871" name="AutoShape 33"/>
          <p:cNvCxnSpPr>
            <a:cxnSpLocks noChangeShapeType="1"/>
            <a:stCxn id="292878" idx="0"/>
            <a:endCxn id="292882" idx="0"/>
          </p:cNvCxnSpPr>
          <p:nvPr/>
        </p:nvCxnSpPr>
        <p:spPr bwMode="auto">
          <a:xfrm rot="5400000" flipV="1">
            <a:off x="4571206" y="991394"/>
            <a:ext cx="1588" cy="7010400"/>
          </a:xfrm>
          <a:prstGeom prst="bentConnector3">
            <a:avLst>
              <a:gd name="adj1" fmla="val -14400000"/>
            </a:avLst>
          </a:prstGeom>
          <a:noFill/>
          <a:ln w="28575" cap="sq">
            <a:solidFill>
              <a:srgbClr val="CC000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92872" name="AutoShape 34"/>
          <p:cNvCxnSpPr>
            <a:cxnSpLocks noChangeShapeType="1"/>
            <a:stCxn id="292879" idx="0"/>
            <a:endCxn id="292881" idx="0"/>
          </p:cNvCxnSpPr>
          <p:nvPr/>
        </p:nvCxnSpPr>
        <p:spPr bwMode="auto">
          <a:xfrm rot="5400000" flipV="1">
            <a:off x="4571206" y="2743994"/>
            <a:ext cx="1588" cy="3505200"/>
          </a:xfrm>
          <a:prstGeom prst="bentConnector3">
            <a:avLst>
              <a:gd name="adj1" fmla="val -14400000"/>
            </a:avLst>
          </a:prstGeom>
          <a:noFill/>
          <a:ln w="28575" cap="sq">
            <a:solidFill>
              <a:srgbClr val="CC000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92873" name="AutoShape 35"/>
          <p:cNvCxnSpPr>
            <a:cxnSpLocks noChangeShapeType="1"/>
            <a:stCxn id="292880" idx="2"/>
            <a:endCxn id="292883" idx="0"/>
          </p:cNvCxnSpPr>
          <p:nvPr/>
        </p:nvCxnSpPr>
        <p:spPr bwMode="auto">
          <a:xfrm rot="5400000">
            <a:off x="3733800" y="4724400"/>
            <a:ext cx="304800" cy="1371600"/>
          </a:xfrm>
          <a:prstGeom prst="bentConnector3">
            <a:avLst>
              <a:gd name="adj1" fmla="val 50000"/>
            </a:avLst>
          </a:prstGeom>
          <a:noFill/>
          <a:ln w="28575" cap="sq">
            <a:solidFill>
              <a:srgbClr val="CC000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92874" name="AutoShape 36"/>
          <p:cNvCxnSpPr>
            <a:cxnSpLocks noChangeShapeType="1"/>
            <a:stCxn id="292880" idx="2"/>
            <a:endCxn id="292884" idx="0"/>
          </p:cNvCxnSpPr>
          <p:nvPr/>
        </p:nvCxnSpPr>
        <p:spPr bwMode="auto">
          <a:xfrm rot="16200000" flipH="1">
            <a:off x="5105400" y="4724400"/>
            <a:ext cx="304800" cy="1371600"/>
          </a:xfrm>
          <a:prstGeom prst="bentConnector3">
            <a:avLst>
              <a:gd name="adj1" fmla="val 50000"/>
            </a:avLst>
          </a:prstGeom>
          <a:noFill/>
          <a:ln w="28575" cap="sq">
            <a:solidFill>
              <a:srgbClr val="CC0000"/>
            </a:solidFill>
            <a:miter lim="800000"/>
            <a:headEnd type="none" w="sm" len="sm"/>
            <a:tailEnd type="none" w="sm" len="sm"/>
          </a:ln>
          <a:extLst>
            <a:ext uri="{909E8E84-426E-40DD-AFC4-6F175D3DCCD1}">
              <a14:hiddenFill xmlns:a14="http://schemas.microsoft.com/office/drawing/2010/main">
                <a:noFill/>
              </a14:hiddenFill>
            </a:ext>
          </a:extLst>
        </p:spPr>
      </p:cxnSp>
      <p:sp>
        <p:nvSpPr>
          <p:cNvPr id="292875" name="Rectangle 19"/>
          <p:cNvSpPr>
            <a:spLocks noChangeArrowheads="1"/>
          </p:cNvSpPr>
          <p:nvPr/>
        </p:nvSpPr>
        <p:spPr bwMode="auto">
          <a:xfrm>
            <a:off x="3886200" y="1295400"/>
            <a:ext cx="1371600" cy="762000"/>
          </a:xfrm>
          <a:prstGeom prst="rect">
            <a:avLst/>
          </a:prstGeom>
          <a:solidFill>
            <a:srgbClr val="FFCC99"/>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Liberation Sans" panose="020B0604020202020204"/>
              </a:rPr>
              <a:t>Shareholders</a:t>
            </a:r>
          </a:p>
        </p:txBody>
      </p:sp>
      <p:sp>
        <p:nvSpPr>
          <p:cNvPr id="292876" name="Rectangle 20"/>
          <p:cNvSpPr>
            <a:spLocks noChangeArrowheads="1"/>
          </p:cNvSpPr>
          <p:nvPr/>
        </p:nvSpPr>
        <p:spPr bwMode="auto">
          <a:xfrm>
            <a:off x="3886200" y="2286000"/>
            <a:ext cx="1371600" cy="762000"/>
          </a:xfrm>
          <a:prstGeom prst="rect">
            <a:avLst/>
          </a:prstGeom>
          <a:solidFill>
            <a:srgbClr val="99CCFF"/>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Liberation Sans" panose="020B0604020202020204"/>
              </a:rPr>
              <a:t>Chairman and </a:t>
            </a:r>
          </a:p>
          <a:p>
            <a:r>
              <a:rPr lang="en-US" altLang="en-US" sz="1400" dirty="0">
                <a:latin typeface="Liberation Sans" panose="020B0604020202020204"/>
              </a:rPr>
              <a:t>Board of </a:t>
            </a:r>
          </a:p>
          <a:p>
            <a:r>
              <a:rPr lang="en-US" altLang="en-US" sz="1400" dirty="0">
                <a:latin typeface="Liberation Sans" panose="020B0604020202020204"/>
              </a:rPr>
              <a:t>Directors</a:t>
            </a:r>
          </a:p>
        </p:txBody>
      </p:sp>
      <p:sp>
        <p:nvSpPr>
          <p:cNvPr id="292877" name="Rectangle 21"/>
          <p:cNvSpPr>
            <a:spLocks noChangeArrowheads="1"/>
          </p:cNvSpPr>
          <p:nvPr/>
        </p:nvSpPr>
        <p:spPr bwMode="auto">
          <a:xfrm>
            <a:off x="3886200" y="3276600"/>
            <a:ext cx="1371600" cy="762000"/>
          </a:xfrm>
          <a:prstGeom prst="rect">
            <a:avLst/>
          </a:prstGeom>
          <a:solidFill>
            <a:srgbClr val="FFCCCC"/>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Liberation Sans" panose="020B0604020202020204"/>
              </a:rPr>
              <a:t>President and</a:t>
            </a:r>
          </a:p>
          <a:p>
            <a:r>
              <a:rPr lang="en-US" altLang="en-US" sz="1400" dirty="0">
                <a:latin typeface="Liberation Sans" panose="020B0604020202020204"/>
              </a:rPr>
              <a:t>Chief Executive</a:t>
            </a:r>
          </a:p>
          <a:p>
            <a:r>
              <a:rPr lang="en-US" altLang="en-US" sz="1400" dirty="0">
                <a:latin typeface="Liberation Sans" panose="020B0604020202020204"/>
              </a:rPr>
              <a:t>Officer</a:t>
            </a:r>
          </a:p>
        </p:txBody>
      </p:sp>
      <p:sp>
        <p:nvSpPr>
          <p:cNvPr id="292878" name="Rectangle 22"/>
          <p:cNvSpPr>
            <a:spLocks noChangeArrowheads="1"/>
          </p:cNvSpPr>
          <p:nvPr/>
        </p:nvSpPr>
        <p:spPr bwMode="auto">
          <a:xfrm>
            <a:off x="381000" y="4495800"/>
            <a:ext cx="1371600" cy="762000"/>
          </a:xfrm>
          <a:prstGeom prst="rect">
            <a:avLst/>
          </a:prstGeom>
          <a:solidFill>
            <a:srgbClr val="97E7E5"/>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Liberation Sans" panose="020B0604020202020204"/>
              </a:rPr>
              <a:t>General </a:t>
            </a:r>
          </a:p>
          <a:p>
            <a:r>
              <a:rPr lang="en-US" altLang="en-US" sz="1400" dirty="0">
                <a:latin typeface="Liberation Sans" panose="020B0604020202020204"/>
              </a:rPr>
              <a:t>Counsel and</a:t>
            </a:r>
          </a:p>
          <a:p>
            <a:r>
              <a:rPr lang="en-US" altLang="en-US" sz="1400" dirty="0">
                <a:latin typeface="Liberation Sans" panose="020B0604020202020204"/>
              </a:rPr>
              <a:t>Secretary</a:t>
            </a:r>
          </a:p>
        </p:txBody>
      </p:sp>
      <p:sp>
        <p:nvSpPr>
          <p:cNvPr id="292879" name="Rectangle 23"/>
          <p:cNvSpPr>
            <a:spLocks noChangeArrowheads="1"/>
          </p:cNvSpPr>
          <p:nvPr/>
        </p:nvSpPr>
        <p:spPr bwMode="auto">
          <a:xfrm>
            <a:off x="2133600" y="4495800"/>
            <a:ext cx="1371600" cy="762000"/>
          </a:xfrm>
          <a:prstGeom prst="rect">
            <a:avLst/>
          </a:prstGeom>
          <a:solidFill>
            <a:srgbClr val="97E7E5"/>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Liberation Sans" panose="020B0604020202020204"/>
              </a:rPr>
              <a:t>Vice President</a:t>
            </a:r>
          </a:p>
          <a:p>
            <a:r>
              <a:rPr lang="en-US" altLang="en-US" sz="1400" dirty="0">
                <a:latin typeface="Liberation Sans" panose="020B0604020202020204"/>
              </a:rPr>
              <a:t>Marketing</a:t>
            </a:r>
          </a:p>
        </p:txBody>
      </p:sp>
      <p:sp>
        <p:nvSpPr>
          <p:cNvPr id="292880" name="Rectangle 24"/>
          <p:cNvSpPr>
            <a:spLocks noChangeArrowheads="1"/>
          </p:cNvSpPr>
          <p:nvPr/>
        </p:nvSpPr>
        <p:spPr bwMode="auto">
          <a:xfrm>
            <a:off x="3886200" y="4495800"/>
            <a:ext cx="1371600" cy="762000"/>
          </a:xfrm>
          <a:prstGeom prst="rect">
            <a:avLst/>
          </a:prstGeom>
          <a:solidFill>
            <a:srgbClr val="97E7E5"/>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Liberation Sans" panose="020B0604020202020204"/>
              </a:rPr>
              <a:t>Vice President</a:t>
            </a:r>
          </a:p>
          <a:p>
            <a:r>
              <a:rPr lang="en-US" altLang="en-US" sz="1400" dirty="0">
                <a:latin typeface="Liberation Sans" panose="020B0604020202020204"/>
              </a:rPr>
              <a:t>Finance/Chief</a:t>
            </a:r>
          </a:p>
          <a:p>
            <a:r>
              <a:rPr lang="en-US" altLang="en-US" sz="1400" dirty="0">
                <a:latin typeface="Liberation Sans" panose="020B0604020202020204"/>
              </a:rPr>
              <a:t>Financial Officer</a:t>
            </a:r>
          </a:p>
        </p:txBody>
      </p:sp>
      <p:sp>
        <p:nvSpPr>
          <p:cNvPr id="292881" name="Rectangle 25"/>
          <p:cNvSpPr>
            <a:spLocks noChangeArrowheads="1"/>
          </p:cNvSpPr>
          <p:nvPr/>
        </p:nvSpPr>
        <p:spPr bwMode="auto">
          <a:xfrm>
            <a:off x="5638800" y="4495800"/>
            <a:ext cx="1371600" cy="762000"/>
          </a:xfrm>
          <a:prstGeom prst="rect">
            <a:avLst/>
          </a:prstGeom>
          <a:solidFill>
            <a:srgbClr val="97E7E5"/>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Liberation Sans" panose="020B0604020202020204"/>
              </a:rPr>
              <a:t>Vice President</a:t>
            </a:r>
          </a:p>
          <a:p>
            <a:r>
              <a:rPr lang="en-US" altLang="en-US" sz="1400" dirty="0">
                <a:latin typeface="Liberation Sans" panose="020B0604020202020204"/>
              </a:rPr>
              <a:t>Operations</a:t>
            </a:r>
          </a:p>
        </p:txBody>
      </p:sp>
      <p:sp>
        <p:nvSpPr>
          <p:cNvPr id="292882" name="Rectangle 26"/>
          <p:cNvSpPr>
            <a:spLocks noChangeArrowheads="1"/>
          </p:cNvSpPr>
          <p:nvPr/>
        </p:nvSpPr>
        <p:spPr bwMode="auto">
          <a:xfrm>
            <a:off x="7391400" y="4495800"/>
            <a:ext cx="1371600" cy="762000"/>
          </a:xfrm>
          <a:prstGeom prst="rect">
            <a:avLst/>
          </a:prstGeom>
          <a:solidFill>
            <a:srgbClr val="97E7E5"/>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Liberation Sans" panose="020B0604020202020204"/>
              </a:rPr>
              <a:t>Vice President</a:t>
            </a:r>
          </a:p>
          <a:p>
            <a:r>
              <a:rPr lang="en-US" altLang="en-US" sz="1400" dirty="0">
                <a:latin typeface="Liberation Sans" panose="020B0604020202020204"/>
              </a:rPr>
              <a:t>Human</a:t>
            </a:r>
          </a:p>
          <a:p>
            <a:r>
              <a:rPr lang="en-US" altLang="en-US" sz="1400" dirty="0">
                <a:latin typeface="Liberation Sans" panose="020B0604020202020204"/>
              </a:rPr>
              <a:t>Resources</a:t>
            </a:r>
          </a:p>
        </p:txBody>
      </p:sp>
      <p:sp>
        <p:nvSpPr>
          <p:cNvPr id="292883" name="Rectangle 27"/>
          <p:cNvSpPr>
            <a:spLocks noChangeArrowheads="1"/>
          </p:cNvSpPr>
          <p:nvPr/>
        </p:nvSpPr>
        <p:spPr bwMode="auto">
          <a:xfrm>
            <a:off x="2514600" y="5562600"/>
            <a:ext cx="1371600" cy="762000"/>
          </a:xfrm>
          <a:prstGeom prst="rect">
            <a:avLst/>
          </a:prstGeom>
          <a:solidFill>
            <a:srgbClr val="D1D1FF"/>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Liberation Sans" panose="020B0604020202020204"/>
              </a:rPr>
              <a:t>Treasurer</a:t>
            </a:r>
          </a:p>
        </p:txBody>
      </p:sp>
      <p:sp>
        <p:nvSpPr>
          <p:cNvPr id="292884" name="Rectangle 29"/>
          <p:cNvSpPr>
            <a:spLocks noChangeArrowheads="1"/>
          </p:cNvSpPr>
          <p:nvPr/>
        </p:nvSpPr>
        <p:spPr bwMode="auto">
          <a:xfrm>
            <a:off x="5257800" y="5562600"/>
            <a:ext cx="1371600" cy="762000"/>
          </a:xfrm>
          <a:prstGeom prst="rect">
            <a:avLst/>
          </a:prstGeom>
          <a:solidFill>
            <a:srgbClr val="D1D1FF"/>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Liberation Sans" panose="020B0604020202020204"/>
              </a:rPr>
              <a:t>Controller</a:t>
            </a:r>
          </a:p>
        </p:txBody>
      </p:sp>
      <p:sp>
        <p:nvSpPr>
          <p:cNvPr id="292885" name="Text Box 37"/>
          <p:cNvSpPr txBox="1">
            <a:spLocks noChangeArrowheads="1"/>
          </p:cNvSpPr>
          <p:nvPr/>
        </p:nvSpPr>
        <p:spPr bwMode="auto">
          <a:xfrm>
            <a:off x="609600" y="1612900"/>
            <a:ext cx="2667000" cy="51706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5000"/>
              </a:lnSpc>
              <a:spcBef>
                <a:spcPct val="40000"/>
              </a:spcBef>
              <a:buSzPct val="80000"/>
            </a:pPr>
            <a:r>
              <a:rPr lang="en-US" altLang="en-US" sz="1200" b="1" dirty="0">
                <a:latin typeface="Liberation Sans" panose="020B0604020202020204"/>
              </a:rPr>
              <a:t>Illustration 11-1 </a:t>
            </a:r>
            <a:endParaRPr lang="en-US" altLang="en-US" sz="1200" b="1" dirty="0" smtClean="0">
              <a:latin typeface="Liberation Sans" panose="020B0604020202020204"/>
            </a:endParaRPr>
          </a:p>
          <a:p>
            <a:pPr algn="l">
              <a:lnSpc>
                <a:spcPct val="115000"/>
              </a:lnSpc>
              <a:spcBef>
                <a:spcPts val="0"/>
              </a:spcBef>
              <a:buSzPct val="80000"/>
            </a:pPr>
            <a:r>
              <a:rPr lang="en-US" altLang="en-US" sz="1200" dirty="0" smtClean="0">
                <a:latin typeface="Liberation Sans" panose="020B0604020202020204"/>
              </a:rPr>
              <a:t>Corporation </a:t>
            </a:r>
            <a:r>
              <a:rPr lang="en-US" altLang="en-US" sz="1200" dirty="0">
                <a:latin typeface="Liberation Sans" panose="020B0604020202020204"/>
              </a:rPr>
              <a:t>organization chart</a:t>
            </a:r>
          </a:p>
        </p:txBody>
      </p:sp>
      <p:sp>
        <p:nvSpPr>
          <p:cNvPr id="2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2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
        <p:nvSpPr>
          <p:cNvPr id="25"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Characteristics </a:t>
            </a:r>
            <a:r>
              <a:rPr lang="en-US" altLang="en-US" sz="3200" b="1" dirty="0">
                <a:solidFill>
                  <a:srgbClr val="CC0000"/>
                </a:solidFill>
                <a:latin typeface="Liberation Sans" panose="020B0604020202020204"/>
              </a:rPr>
              <a:t>of a </a:t>
            </a:r>
            <a:r>
              <a:rPr lang="en-US" altLang="en-US" sz="3200" b="1" dirty="0" smtClean="0">
                <a:solidFill>
                  <a:srgbClr val="CC0000"/>
                </a:solidFill>
                <a:latin typeface="Liberation Sans" panose="020B0604020202020204"/>
              </a:rPr>
              <a:t>Corporation</a:t>
            </a:r>
            <a:endParaRPr lang="en-US" altLang="en-US" sz="3200" b="1" dirty="0">
              <a:solidFill>
                <a:srgbClr val="CC0000"/>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838200" y="1988432"/>
            <a:ext cx="7543800" cy="198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857250" indent="-285750">
              <a:defRPr sz="2400">
                <a:solidFill>
                  <a:schemeClr val="tx1"/>
                </a:solidFill>
                <a:latin typeface="Times New Roman" panose="02020603050405020304" pitchFamily="18" charset="0"/>
              </a:defRPr>
            </a:lvl2pPr>
            <a:lvl3pPr marL="120015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4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File application with governmental agency in the jurisdiction in which incorporation is desired.</a:t>
            </a:r>
          </a:p>
          <a:p>
            <a:pPr algn="l">
              <a:lnSpc>
                <a:spcPct val="120000"/>
              </a:lnSpc>
              <a:spcBef>
                <a:spcPct val="4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Government grants charter.</a:t>
            </a:r>
          </a:p>
          <a:p>
            <a:pPr algn="l">
              <a:lnSpc>
                <a:spcPct val="120000"/>
              </a:lnSpc>
              <a:spcBef>
                <a:spcPct val="4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Corporation develops by-laws.</a:t>
            </a:r>
          </a:p>
        </p:txBody>
      </p:sp>
      <p:sp>
        <p:nvSpPr>
          <p:cNvPr id="658435" name="Rectangle 3"/>
          <p:cNvSpPr>
            <a:spLocks noChangeArrowheads="1"/>
          </p:cNvSpPr>
          <p:nvPr/>
        </p:nvSpPr>
        <p:spPr bwMode="auto">
          <a:xfrm>
            <a:off x="533400" y="1353432"/>
            <a:ext cx="8229600" cy="457200"/>
          </a:xfrm>
          <a:prstGeom prst="rect">
            <a:avLst/>
          </a:prstGeom>
          <a:noFill/>
          <a:ln w="12700">
            <a:noFill/>
            <a:miter lim="800000"/>
            <a:headEnd/>
            <a:tailEnd/>
          </a:ln>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05000"/>
              </a:lnSpc>
              <a:spcBef>
                <a:spcPct val="20000"/>
              </a:spcBef>
              <a:buClr>
                <a:schemeClr val="tx1"/>
              </a:buClr>
              <a:buFont typeface="Wingdings" panose="05000000000000000000" pitchFamily="2" charset="2"/>
              <a:buNone/>
            </a:pPr>
            <a:r>
              <a:rPr lang="en-US" altLang="en-US" sz="2600" b="1" dirty="0">
                <a:latin typeface="Liberation Sans" panose="020B0604020202020204"/>
              </a:rPr>
              <a:t>Initial Steps:</a:t>
            </a:r>
            <a:endParaRPr lang="en-US" altLang="en-US" sz="2600" b="1" dirty="0">
              <a:effectLst>
                <a:outerShdw blurRad="38100" dist="38100" dir="2700000" algn="tl">
                  <a:srgbClr val="C0C0C0"/>
                </a:outerShdw>
              </a:effectLst>
              <a:latin typeface="Liberation Sans" panose="020B0604020202020204"/>
            </a:endParaRPr>
          </a:p>
        </p:txBody>
      </p:sp>
      <p:sp>
        <p:nvSpPr>
          <p:cNvPr id="294918" name="Rectangle 8"/>
          <p:cNvSpPr>
            <a:spLocks noChangeArrowheads="1"/>
          </p:cNvSpPr>
          <p:nvPr/>
        </p:nvSpPr>
        <p:spPr bwMode="auto">
          <a:xfrm>
            <a:off x="609600" y="4098220"/>
            <a:ext cx="8001000" cy="1480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50000"/>
              </a:spcBef>
            </a:pPr>
            <a:r>
              <a:rPr lang="en-US" altLang="en-US" sz="2200" dirty="0">
                <a:latin typeface="Liberation Sans" panose="020B0604020202020204"/>
              </a:rPr>
              <a:t>Companies incorporate in a state or country whose laws are favorable to the corporate form of business.</a:t>
            </a:r>
          </a:p>
          <a:p>
            <a:pPr algn="l">
              <a:lnSpc>
                <a:spcPct val="120000"/>
              </a:lnSpc>
              <a:spcBef>
                <a:spcPct val="50000"/>
              </a:spcBef>
            </a:pPr>
            <a:r>
              <a:rPr lang="en-US" altLang="en-US" sz="2200" dirty="0">
                <a:latin typeface="Liberation Sans" panose="020B0604020202020204"/>
              </a:rPr>
              <a:t>Corporations expense organization costs as incurred.</a:t>
            </a: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Forming a Corporation</a:t>
            </a:r>
            <a:endParaRPr lang="en-US" altLang="en-US" sz="3200" b="1" dirty="0">
              <a:solidFill>
                <a:srgbClr val="CC0000"/>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838200" y="2057400"/>
            <a:ext cx="4953000"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5000"/>
              </a:spcBef>
            </a:pPr>
            <a:r>
              <a:rPr lang="en-US" altLang="en-US" dirty="0">
                <a:latin typeface="Liberation Sans" panose="020B0604020202020204"/>
              </a:rPr>
              <a:t>1.</a:t>
            </a:r>
            <a:r>
              <a:rPr lang="en-US" altLang="en-US" b="1" dirty="0">
                <a:latin typeface="Liberation Sans" panose="020B0604020202020204"/>
              </a:rPr>
              <a:t>	Vote</a:t>
            </a:r>
            <a:r>
              <a:rPr lang="en-US" altLang="en-US" dirty="0">
                <a:latin typeface="Liberation Sans" panose="020B0604020202020204"/>
              </a:rPr>
              <a:t> in election of board of directors and on actions that require shareholder approval.</a:t>
            </a:r>
          </a:p>
        </p:txBody>
      </p:sp>
      <p:sp>
        <p:nvSpPr>
          <p:cNvPr id="20483" name="Rectangle 3"/>
          <p:cNvSpPr>
            <a:spLocks noChangeArrowheads="1"/>
          </p:cNvSpPr>
          <p:nvPr/>
        </p:nvSpPr>
        <p:spPr bwMode="auto">
          <a:xfrm>
            <a:off x="533400" y="1359488"/>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05000"/>
              </a:lnSpc>
              <a:spcBef>
                <a:spcPct val="20000"/>
              </a:spcBef>
              <a:buClr>
                <a:schemeClr val="tx1"/>
              </a:buClr>
              <a:buFont typeface="Wingdings" panose="05000000000000000000" pitchFamily="2" charset="2"/>
              <a:buNone/>
            </a:pPr>
            <a:r>
              <a:rPr lang="en-US" altLang="en-US" sz="2600" b="1" dirty="0">
                <a:latin typeface="Liberation Sans" panose="020B0604020202020204"/>
              </a:rPr>
              <a:t>Shareholders have the right to</a:t>
            </a:r>
            <a:r>
              <a:rPr lang="en-US" altLang="en-US" sz="2600" dirty="0">
                <a:latin typeface="Liberation Sans" panose="020B0604020202020204"/>
              </a:rPr>
              <a:t>:</a:t>
            </a:r>
          </a:p>
        </p:txBody>
      </p:sp>
      <p:sp>
        <p:nvSpPr>
          <p:cNvPr id="20488" name="Text Box 9"/>
          <p:cNvSpPr txBox="1">
            <a:spLocks noChangeArrowheads="1"/>
          </p:cNvSpPr>
          <p:nvPr/>
        </p:nvSpPr>
        <p:spPr bwMode="auto">
          <a:xfrm>
            <a:off x="838200" y="4267200"/>
            <a:ext cx="49530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5000"/>
              </a:spcBef>
            </a:pPr>
            <a:r>
              <a:rPr lang="en-US" altLang="en-US" dirty="0">
                <a:latin typeface="Liberation Sans" panose="020B0604020202020204"/>
              </a:rPr>
              <a:t>2.	</a:t>
            </a:r>
            <a:r>
              <a:rPr lang="en-US" altLang="en-US" b="1" dirty="0">
                <a:latin typeface="Liberation Sans" panose="020B0604020202020204"/>
              </a:rPr>
              <a:t>Share</a:t>
            </a:r>
            <a:r>
              <a:rPr lang="en-US" altLang="en-US" dirty="0">
                <a:latin typeface="Liberation Sans" panose="020B0604020202020204"/>
              </a:rPr>
              <a:t> the corporate </a:t>
            </a:r>
            <a:r>
              <a:rPr lang="en-US" altLang="en-US" b="1" dirty="0">
                <a:latin typeface="Liberation Sans" panose="020B0604020202020204"/>
              </a:rPr>
              <a:t>earnings</a:t>
            </a:r>
            <a:r>
              <a:rPr lang="en-US" altLang="en-US" dirty="0">
                <a:latin typeface="Liberation Sans" panose="020B0604020202020204"/>
              </a:rPr>
              <a:t> through receipt of dividends.</a:t>
            </a:r>
          </a:p>
        </p:txBody>
      </p:sp>
      <p:sp>
        <p:nvSpPr>
          <p:cNvPr id="20787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Ownership Rights of Shareholders</a:t>
            </a:r>
          </a:p>
        </p:txBody>
      </p:sp>
      <p:sp>
        <p:nvSpPr>
          <p:cNvPr id="2049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pic>
        <p:nvPicPr>
          <p:cNvPr id="1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035" y="1742598"/>
            <a:ext cx="2865597" cy="183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568" y="4093115"/>
            <a:ext cx="2782232" cy="15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5710535"/>
            <a:ext cx="2743200" cy="461665"/>
          </a:xfrm>
          <a:prstGeom prst="rect">
            <a:avLst/>
          </a:prstGeom>
        </p:spPr>
        <p:txBody>
          <a:bodyPr wrap="square">
            <a:spAutoFit/>
          </a:bodyPr>
          <a:lstStyle/>
          <a:p>
            <a:pPr algn="l"/>
            <a:r>
              <a:rPr lang="en-US" sz="1200" b="1" dirty="0" smtClean="0">
                <a:latin typeface="Liberation Sans" panose="020B0604020202020204"/>
              </a:rPr>
              <a:t>Illustration 11-3 </a:t>
            </a:r>
          </a:p>
          <a:p>
            <a:pPr algn="l"/>
            <a:r>
              <a:rPr lang="en-US" sz="1200" dirty="0" smtClean="0">
                <a:latin typeface="Liberation Sans" panose="020B0604020202020204"/>
              </a:rPr>
              <a:t>Ownership rights of shareholders</a:t>
            </a:r>
            <a:endParaRPr lang="en-US" sz="1200" dirty="0">
              <a:latin typeface="Liberation Sans" panose="020B0604020202020204"/>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838200" y="2055813"/>
            <a:ext cx="76962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5000"/>
              </a:spcBef>
            </a:pPr>
            <a:r>
              <a:rPr lang="en-US" altLang="en-US" dirty="0">
                <a:solidFill>
                  <a:srgbClr val="000000"/>
                </a:solidFill>
                <a:latin typeface="Liberation Sans" panose="020B0604020202020204"/>
              </a:rPr>
              <a:t>3.	Keep the same percentage ownership when new shares are issued (</a:t>
            </a:r>
            <a:r>
              <a:rPr lang="en-US" altLang="en-US" b="1" dirty="0">
                <a:solidFill>
                  <a:srgbClr val="000000"/>
                </a:solidFill>
                <a:latin typeface="Liberation Sans" panose="020B0604020202020204"/>
              </a:rPr>
              <a:t>preemptive right</a:t>
            </a:r>
            <a:r>
              <a:rPr lang="en-US" altLang="en-US" sz="2000" b="1" dirty="0">
                <a:solidFill>
                  <a:srgbClr val="800000"/>
                </a:solidFill>
                <a:latin typeface="Liberation Sans" panose="020B0604020202020204"/>
              </a:rPr>
              <a:t>*</a:t>
            </a:r>
            <a:r>
              <a:rPr lang="en-US" altLang="en-US" dirty="0">
                <a:solidFill>
                  <a:srgbClr val="000000"/>
                </a:solidFill>
                <a:latin typeface="Liberation Sans" panose="020B0604020202020204"/>
              </a:rPr>
              <a:t>).</a:t>
            </a:r>
          </a:p>
        </p:txBody>
      </p:sp>
      <p:sp>
        <p:nvSpPr>
          <p:cNvPr id="21511" name="Rectangle 10"/>
          <p:cNvSpPr>
            <a:spLocks noChangeArrowheads="1"/>
          </p:cNvSpPr>
          <p:nvPr/>
        </p:nvSpPr>
        <p:spPr bwMode="auto">
          <a:xfrm>
            <a:off x="773113" y="5610225"/>
            <a:ext cx="76866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100" b="1" dirty="0">
                <a:solidFill>
                  <a:srgbClr val="800000"/>
                </a:solidFill>
                <a:latin typeface="Liberation Sans" panose="020B0604020202020204"/>
              </a:rPr>
              <a:t>*</a:t>
            </a:r>
            <a:r>
              <a:rPr lang="en-US" altLang="en-US" sz="2100" dirty="0">
                <a:latin typeface="Liberation Sans" panose="020B0604020202020204"/>
              </a:rPr>
              <a:t>  A number of companies have eliminated the preemptive right.</a:t>
            </a:r>
          </a:p>
        </p:txBody>
      </p:sp>
      <p:sp>
        <p:nvSpPr>
          <p:cNvPr id="20787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Ownership Rights of Shareholders</a:t>
            </a:r>
          </a:p>
        </p:txBody>
      </p:sp>
      <p:sp>
        <p:nvSpPr>
          <p:cNvPr id="215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 name="Rectangle 3"/>
          <p:cNvSpPr>
            <a:spLocks noChangeArrowheads="1"/>
          </p:cNvSpPr>
          <p:nvPr/>
        </p:nvSpPr>
        <p:spPr bwMode="auto">
          <a:xfrm>
            <a:off x="533400" y="1359488"/>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05000"/>
              </a:lnSpc>
              <a:spcBef>
                <a:spcPct val="20000"/>
              </a:spcBef>
              <a:buClr>
                <a:schemeClr val="tx1"/>
              </a:buClr>
              <a:buFont typeface="Wingdings" panose="05000000000000000000" pitchFamily="2" charset="2"/>
              <a:buNone/>
            </a:pPr>
            <a:r>
              <a:rPr lang="en-US" altLang="en-US" sz="2600" b="1" dirty="0">
                <a:latin typeface="Liberation Sans" panose="020B0604020202020204"/>
              </a:rPr>
              <a:t>Shareholders have the right to</a:t>
            </a:r>
            <a:r>
              <a:rPr lang="en-US" altLang="en-US" sz="2600" dirty="0">
                <a:latin typeface="Liberation Sans" panose="020B0604020202020204"/>
              </a:rPr>
              <a:t>:</a:t>
            </a:r>
          </a:p>
        </p:txBody>
      </p:sp>
      <p:pic>
        <p:nvPicPr>
          <p:cNvPr id="1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518" y="3280585"/>
            <a:ext cx="7560564" cy="205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324600" y="1434193"/>
            <a:ext cx="2743200" cy="461665"/>
          </a:xfrm>
          <a:prstGeom prst="rect">
            <a:avLst/>
          </a:prstGeom>
        </p:spPr>
        <p:txBody>
          <a:bodyPr wrap="square">
            <a:spAutoFit/>
          </a:bodyPr>
          <a:lstStyle/>
          <a:p>
            <a:pPr algn="l"/>
            <a:r>
              <a:rPr lang="en-US" sz="1200" b="1" dirty="0" smtClean="0">
                <a:latin typeface="Liberation Sans" panose="020B0604020202020204"/>
              </a:rPr>
              <a:t>Illustration 11-3 </a:t>
            </a:r>
          </a:p>
          <a:p>
            <a:pPr algn="l"/>
            <a:r>
              <a:rPr lang="en-US" sz="1200" dirty="0" smtClean="0">
                <a:latin typeface="Liberation Sans" panose="020B0604020202020204"/>
              </a:rPr>
              <a:t>Ownership rights of shareholders</a:t>
            </a:r>
            <a:endParaRPr lang="en-US" sz="1200" dirty="0">
              <a:latin typeface="Liberation Sans" panose="020B0604020202020204"/>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838200" y="2055813"/>
            <a:ext cx="76962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5000"/>
              </a:spcBef>
            </a:pPr>
            <a:r>
              <a:rPr lang="en-US" altLang="en-US" dirty="0">
                <a:latin typeface="Liberation Sans" panose="020B0604020202020204"/>
              </a:rPr>
              <a:t>4.	Share in assets upon liquidation in proportion to their holdings. This is called a </a:t>
            </a:r>
            <a:r>
              <a:rPr lang="en-US" altLang="en-US" b="1" dirty="0">
                <a:latin typeface="Liberation Sans" panose="020B0604020202020204"/>
              </a:rPr>
              <a:t>residual claim</a:t>
            </a:r>
            <a:r>
              <a:rPr lang="en-US" altLang="en-US" dirty="0">
                <a:latin typeface="Liberation Sans" panose="020B0604020202020204"/>
              </a:rPr>
              <a:t>.</a:t>
            </a:r>
          </a:p>
        </p:txBody>
      </p:sp>
      <p:sp>
        <p:nvSpPr>
          <p:cNvPr id="20787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Ownership Rights of Shareholders</a:t>
            </a:r>
          </a:p>
        </p:txBody>
      </p:sp>
      <p:sp>
        <p:nvSpPr>
          <p:cNvPr id="2254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9" name="Rectangle 3"/>
          <p:cNvSpPr>
            <a:spLocks noChangeArrowheads="1"/>
          </p:cNvSpPr>
          <p:nvPr/>
        </p:nvSpPr>
        <p:spPr bwMode="auto">
          <a:xfrm>
            <a:off x="533400" y="1359488"/>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05000"/>
              </a:lnSpc>
              <a:spcBef>
                <a:spcPct val="20000"/>
              </a:spcBef>
              <a:buClr>
                <a:schemeClr val="tx1"/>
              </a:buClr>
              <a:buFont typeface="Wingdings" panose="05000000000000000000" pitchFamily="2" charset="2"/>
              <a:buNone/>
            </a:pPr>
            <a:r>
              <a:rPr lang="en-US" altLang="en-US" sz="2600" b="1" dirty="0">
                <a:latin typeface="Liberation Sans" panose="020B0604020202020204"/>
              </a:rPr>
              <a:t>Shareholders have the right to</a:t>
            </a:r>
            <a:r>
              <a:rPr lang="en-US" altLang="en-US" sz="2600" dirty="0">
                <a:latin typeface="Liberation Sans" panose="020B0604020202020204"/>
              </a:rPr>
              <a:t>:</a:t>
            </a:r>
          </a:p>
        </p:txBody>
      </p:sp>
      <p:sp>
        <p:nvSpPr>
          <p:cNvPr id="11" name="Rectangle 10"/>
          <p:cNvSpPr/>
          <p:nvPr/>
        </p:nvSpPr>
        <p:spPr>
          <a:xfrm>
            <a:off x="838200" y="5710535"/>
            <a:ext cx="2743200" cy="461665"/>
          </a:xfrm>
          <a:prstGeom prst="rect">
            <a:avLst/>
          </a:prstGeom>
        </p:spPr>
        <p:txBody>
          <a:bodyPr wrap="square">
            <a:spAutoFit/>
          </a:bodyPr>
          <a:lstStyle/>
          <a:p>
            <a:pPr algn="l"/>
            <a:r>
              <a:rPr lang="en-US" sz="1200" b="1" dirty="0" smtClean="0">
                <a:latin typeface="Liberation Sans" panose="020B0604020202020204"/>
              </a:rPr>
              <a:t>Illustration 11-3 </a:t>
            </a:r>
          </a:p>
          <a:p>
            <a:pPr algn="l"/>
            <a:r>
              <a:rPr lang="en-US" sz="1200" dirty="0" smtClean="0">
                <a:latin typeface="Liberation Sans" panose="020B0604020202020204"/>
              </a:rPr>
              <a:t>Ownership rights of shareholders</a:t>
            </a:r>
            <a:endParaRPr lang="en-US" sz="1200" dirty="0">
              <a:latin typeface="Liberation Sans" panose="020B0604020202020204"/>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pic>
        <p:nvPicPr>
          <p:cNvPr id="2" name="Picture 1"/>
          <p:cNvPicPr>
            <a:picLocks noChangeAspect="1"/>
          </p:cNvPicPr>
          <p:nvPr/>
        </p:nvPicPr>
        <p:blipFill>
          <a:blip r:embed="rId3"/>
          <a:stretch>
            <a:fillRect/>
          </a:stretch>
        </p:blipFill>
        <p:spPr>
          <a:xfrm>
            <a:off x="573427" y="3150528"/>
            <a:ext cx="7985035" cy="2494328"/>
          </a:xfrm>
          <a:prstGeom prst="rect">
            <a:avLst/>
          </a:prstGeom>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8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0"/>
            <a:ext cx="7315200" cy="488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617663"/>
            <a:ext cx="990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355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693863"/>
            <a:ext cx="914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356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074863"/>
            <a:ext cx="5873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356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074863"/>
            <a:ext cx="5873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3563" name="Text Box 11"/>
          <p:cNvSpPr txBox="1">
            <a:spLocks noChangeArrowheads="1"/>
          </p:cNvSpPr>
          <p:nvPr/>
        </p:nvSpPr>
        <p:spPr bwMode="auto">
          <a:xfrm>
            <a:off x="2895600" y="21955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800" b="1" dirty="0">
                <a:latin typeface="Liberation Sans" panose="020B0604020202020204"/>
              </a:rPr>
              <a:t>PAR VALUE     $1 PER SHARE</a:t>
            </a:r>
            <a:endParaRPr lang="en-US" altLang="en-US" sz="500" b="1" dirty="0">
              <a:latin typeface="Liberation Sans" panose="020B0604020202020204"/>
            </a:endParaRPr>
          </a:p>
        </p:txBody>
      </p:sp>
      <p:sp>
        <p:nvSpPr>
          <p:cNvPr id="23564" name="Text Box 12"/>
          <p:cNvSpPr txBox="1">
            <a:spLocks noChangeArrowheads="1"/>
          </p:cNvSpPr>
          <p:nvPr/>
        </p:nvSpPr>
        <p:spPr bwMode="auto">
          <a:xfrm>
            <a:off x="6629400" y="21955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800" b="1" dirty="0">
                <a:latin typeface="Liberation Sans" panose="020B0604020202020204"/>
              </a:rPr>
              <a:t>PAR VALUE     $1 PER SHARE</a:t>
            </a:r>
            <a:endParaRPr lang="en-US" altLang="en-US" sz="500" b="1" dirty="0">
              <a:latin typeface="Liberation Sans" panose="020B0604020202020204"/>
            </a:endParaRPr>
          </a:p>
        </p:txBody>
      </p:sp>
      <p:sp>
        <p:nvSpPr>
          <p:cNvPr id="670733" name="Rectangle 13"/>
          <p:cNvSpPr>
            <a:spLocks noChangeArrowheads="1"/>
          </p:cNvSpPr>
          <p:nvPr/>
        </p:nvSpPr>
        <p:spPr bwMode="auto">
          <a:xfrm>
            <a:off x="3505200" y="3591580"/>
            <a:ext cx="3437604" cy="523220"/>
          </a:xfrm>
          <a:prstGeom prst="rect">
            <a:avLst/>
          </a:prstGeom>
          <a:noFill/>
          <a:ln>
            <a:noFill/>
          </a:ln>
        </p:spPr>
        <p:txBody>
          <a:bodyPr wrap="square">
            <a:spAutoFit/>
          </a:bodyPr>
          <a:lstStyle/>
          <a:p>
            <a:pPr>
              <a:spcBef>
                <a:spcPct val="50000"/>
              </a:spcBef>
            </a:pPr>
            <a:r>
              <a:rPr lang="en-US" altLang="en-US" sz="2800" dirty="0" smtClean="0">
                <a:latin typeface="Liberation Sans" panose="020B0604020202020204"/>
              </a:rPr>
              <a:t>Bill Harmon</a:t>
            </a:r>
            <a:endParaRPr lang="en-US" altLang="en-US" sz="2800" dirty="0">
              <a:latin typeface="Liberation Sans" panose="020B0604020202020204"/>
            </a:endParaRPr>
          </a:p>
        </p:txBody>
      </p:sp>
      <p:sp>
        <p:nvSpPr>
          <p:cNvPr id="670734" name="Text Box 14"/>
          <p:cNvSpPr txBox="1">
            <a:spLocks noChangeArrowheads="1"/>
          </p:cNvSpPr>
          <p:nvPr/>
        </p:nvSpPr>
        <p:spPr bwMode="auto">
          <a:xfrm>
            <a:off x="152400" y="2833688"/>
            <a:ext cx="2743200" cy="366712"/>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1800" dirty="0">
                <a:latin typeface="Liberation Sans" panose="020B0604020202020204"/>
              </a:rPr>
              <a:t>Name of corporation</a:t>
            </a:r>
          </a:p>
        </p:txBody>
      </p:sp>
      <p:sp>
        <p:nvSpPr>
          <p:cNvPr id="670735" name="Line 15"/>
          <p:cNvSpPr>
            <a:spLocks noChangeShapeType="1"/>
          </p:cNvSpPr>
          <p:nvPr/>
        </p:nvSpPr>
        <p:spPr bwMode="auto">
          <a:xfrm>
            <a:off x="2819400" y="3048000"/>
            <a:ext cx="3048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a:endParaRPr>
          </a:p>
        </p:txBody>
      </p:sp>
      <p:sp>
        <p:nvSpPr>
          <p:cNvPr id="670736" name="Text Box 16"/>
          <p:cNvSpPr txBox="1">
            <a:spLocks noChangeArrowheads="1"/>
          </p:cNvSpPr>
          <p:nvPr/>
        </p:nvSpPr>
        <p:spPr bwMode="auto">
          <a:xfrm>
            <a:off x="152400" y="3200400"/>
            <a:ext cx="2743200" cy="366713"/>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1800" dirty="0">
                <a:latin typeface="Liberation Sans" panose="020B0604020202020204"/>
              </a:rPr>
              <a:t>Shareholder’s name</a:t>
            </a:r>
          </a:p>
        </p:txBody>
      </p:sp>
      <p:sp>
        <p:nvSpPr>
          <p:cNvPr id="670737" name="Line 17"/>
          <p:cNvSpPr>
            <a:spLocks noChangeShapeType="1"/>
          </p:cNvSpPr>
          <p:nvPr/>
        </p:nvSpPr>
        <p:spPr bwMode="auto">
          <a:xfrm>
            <a:off x="2819400" y="3429000"/>
            <a:ext cx="3048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a:endParaRPr>
          </a:p>
        </p:txBody>
      </p:sp>
      <p:sp>
        <p:nvSpPr>
          <p:cNvPr id="670741" name="Text Box 21"/>
          <p:cNvSpPr txBox="1">
            <a:spLocks noChangeArrowheads="1"/>
          </p:cNvSpPr>
          <p:nvPr/>
        </p:nvSpPr>
        <p:spPr bwMode="auto">
          <a:xfrm>
            <a:off x="7772400" y="3429000"/>
            <a:ext cx="1066800" cy="366713"/>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1800" dirty="0">
                <a:latin typeface="Liberation Sans" panose="020B0604020202020204"/>
              </a:rPr>
              <a:t>Shares</a:t>
            </a:r>
          </a:p>
        </p:txBody>
      </p:sp>
      <p:sp>
        <p:nvSpPr>
          <p:cNvPr id="670742" name="Line 22"/>
          <p:cNvSpPr>
            <a:spLocks noChangeShapeType="1"/>
          </p:cNvSpPr>
          <p:nvPr/>
        </p:nvSpPr>
        <p:spPr bwMode="auto">
          <a:xfrm flipV="1">
            <a:off x="8305800" y="2590800"/>
            <a:ext cx="0" cy="83820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a:endParaRPr>
          </a:p>
        </p:txBody>
      </p:sp>
      <p:sp>
        <p:nvSpPr>
          <p:cNvPr id="670743" name="Text Box 23"/>
          <p:cNvSpPr txBox="1">
            <a:spLocks noChangeArrowheads="1"/>
          </p:cNvSpPr>
          <p:nvPr/>
        </p:nvSpPr>
        <p:spPr bwMode="auto">
          <a:xfrm>
            <a:off x="152400" y="5470525"/>
            <a:ext cx="2590800" cy="64135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1800" dirty="0">
                <a:latin typeface="Liberation Sans" panose="020B0604020202020204"/>
              </a:rPr>
              <a:t>Signature of corporate official</a:t>
            </a:r>
          </a:p>
        </p:txBody>
      </p:sp>
      <p:sp>
        <p:nvSpPr>
          <p:cNvPr id="670744" name="Line 24"/>
          <p:cNvSpPr>
            <a:spLocks noChangeShapeType="1"/>
          </p:cNvSpPr>
          <p:nvPr/>
        </p:nvSpPr>
        <p:spPr bwMode="auto">
          <a:xfrm flipV="1">
            <a:off x="2286000" y="5791200"/>
            <a:ext cx="41910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a:endParaRPr>
          </a:p>
        </p:txBody>
      </p:sp>
      <p:sp>
        <p:nvSpPr>
          <p:cNvPr id="670745" name="Text Box 25"/>
          <p:cNvSpPr txBox="1">
            <a:spLocks noChangeArrowheads="1"/>
          </p:cNvSpPr>
          <p:nvPr/>
        </p:nvSpPr>
        <p:spPr bwMode="auto">
          <a:xfrm>
            <a:off x="7010400" y="1157288"/>
            <a:ext cx="1981200" cy="366712"/>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dirty="0">
                <a:latin typeface="Liberation Sans" panose="020B0604020202020204"/>
              </a:rPr>
              <a:t>Prenumbered</a:t>
            </a:r>
          </a:p>
        </p:txBody>
      </p:sp>
      <p:sp>
        <p:nvSpPr>
          <p:cNvPr id="670746" name="Line 26"/>
          <p:cNvSpPr>
            <a:spLocks noChangeShapeType="1"/>
          </p:cNvSpPr>
          <p:nvPr/>
        </p:nvSpPr>
        <p:spPr bwMode="auto">
          <a:xfrm flipH="1">
            <a:off x="7696200" y="1524000"/>
            <a:ext cx="304800" cy="99060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a:endParaRPr>
          </a:p>
        </p:txBody>
      </p:sp>
      <p:sp>
        <p:nvSpPr>
          <p:cNvPr id="20787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Ownership Rights of Shareholders</a:t>
            </a:r>
          </a:p>
        </p:txBody>
      </p:sp>
      <p:sp>
        <p:nvSpPr>
          <p:cNvPr id="23582" name="Line 3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2" name="Rectangle 1"/>
          <p:cNvSpPr/>
          <p:nvPr/>
        </p:nvSpPr>
        <p:spPr>
          <a:xfrm>
            <a:off x="7482234" y="474167"/>
            <a:ext cx="1509366" cy="461665"/>
          </a:xfrm>
          <a:prstGeom prst="rect">
            <a:avLst/>
          </a:prstGeom>
        </p:spPr>
        <p:txBody>
          <a:bodyPr wrap="square">
            <a:spAutoFit/>
          </a:bodyPr>
          <a:lstStyle/>
          <a:p>
            <a:pPr algn="l"/>
            <a:r>
              <a:rPr lang="en-US" sz="1200" b="1" dirty="0">
                <a:latin typeface="Liberation Sans" panose="020B0604020202020204"/>
              </a:rPr>
              <a:t>Illustration 11-4 </a:t>
            </a:r>
            <a:endParaRPr lang="en-US" sz="1200" b="1" dirty="0" smtClean="0">
              <a:latin typeface="Liberation Sans" panose="020B0604020202020204"/>
            </a:endParaRPr>
          </a:p>
          <a:p>
            <a:pPr algn="l"/>
            <a:r>
              <a:rPr lang="en-US" sz="1200" dirty="0" smtClean="0">
                <a:latin typeface="Liberation Sans" panose="020B0604020202020204"/>
              </a:rPr>
              <a:t>A </a:t>
            </a:r>
            <a:r>
              <a:rPr lang="en-US" sz="1200" dirty="0">
                <a:latin typeface="Liberation Sans" panose="020B0604020202020204"/>
              </a:rPr>
              <a:t>share </a:t>
            </a:r>
            <a:r>
              <a:rPr lang="en-US" sz="1200" dirty="0" smtClean="0">
                <a:latin typeface="Liberation Sans" panose="020B0604020202020204"/>
              </a:rPr>
              <a:t>certificate</a:t>
            </a:r>
            <a:endParaRPr lang="en-US" sz="1200" dirty="0">
              <a:latin typeface="Liberation Sans" panose="020B0604020202020204"/>
            </a:endParaRPr>
          </a:p>
        </p:txBody>
      </p:sp>
      <p:sp>
        <p:nvSpPr>
          <p:cNvPr id="2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0745"/>
                                        </p:tgtEl>
                                        <p:attrNameLst>
                                          <p:attrName>style.visibility</p:attrName>
                                        </p:attrNameLst>
                                      </p:cBhvr>
                                      <p:to>
                                        <p:strVal val="visible"/>
                                      </p:to>
                                    </p:set>
                                    <p:animEffect transition="in" filter="wipe(left)">
                                      <p:cBhvr>
                                        <p:cTn id="7" dur="500"/>
                                        <p:tgtEl>
                                          <p:spTgt spid="67074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70746"/>
                                        </p:tgtEl>
                                        <p:attrNameLst>
                                          <p:attrName>style.visibility</p:attrName>
                                        </p:attrNameLst>
                                      </p:cBhvr>
                                      <p:to>
                                        <p:strVal val="visible"/>
                                      </p:to>
                                    </p:set>
                                    <p:animEffect transition="in" filter="wipe(up)">
                                      <p:cBhvr>
                                        <p:cTn id="11" dur="500"/>
                                        <p:tgtEl>
                                          <p:spTgt spid="6707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70734"/>
                                        </p:tgtEl>
                                        <p:attrNameLst>
                                          <p:attrName>style.visibility</p:attrName>
                                        </p:attrNameLst>
                                      </p:cBhvr>
                                      <p:to>
                                        <p:strVal val="visible"/>
                                      </p:to>
                                    </p:set>
                                    <p:animEffect transition="in" filter="wipe(left)">
                                      <p:cBhvr>
                                        <p:cTn id="16" dur="500"/>
                                        <p:tgtEl>
                                          <p:spTgt spid="670734"/>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70735"/>
                                        </p:tgtEl>
                                        <p:attrNameLst>
                                          <p:attrName>style.visibility</p:attrName>
                                        </p:attrNameLst>
                                      </p:cBhvr>
                                      <p:to>
                                        <p:strVal val="visible"/>
                                      </p:to>
                                    </p:set>
                                    <p:animEffect transition="in" filter="wipe(left)">
                                      <p:cBhvr>
                                        <p:cTn id="20" dur="500"/>
                                        <p:tgtEl>
                                          <p:spTgt spid="67073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70736"/>
                                        </p:tgtEl>
                                        <p:attrNameLst>
                                          <p:attrName>style.visibility</p:attrName>
                                        </p:attrNameLst>
                                      </p:cBhvr>
                                      <p:to>
                                        <p:strVal val="visible"/>
                                      </p:to>
                                    </p:set>
                                    <p:animEffect transition="in" filter="wipe(left)">
                                      <p:cBhvr>
                                        <p:cTn id="25" dur="500"/>
                                        <p:tgtEl>
                                          <p:spTgt spid="670736"/>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70737"/>
                                        </p:tgtEl>
                                        <p:attrNameLst>
                                          <p:attrName>style.visibility</p:attrName>
                                        </p:attrNameLst>
                                      </p:cBhvr>
                                      <p:to>
                                        <p:strVal val="visible"/>
                                      </p:to>
                                    </p:set>
                                    <p:animEffect transition="in" filter="wipe(left)">
                                      <p:cBhvr>
                                        <p:cTn id="29" dur="500"/>
                                        <p:tgtEl>
                                          <p:spTgt spid="67073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70741"/>
                                        </p:tgtEl>
                                        <p:attrNameLst>
                                          <p:attrName>style.visibility</p:attrName>
                                        </p:attrNameLst>
                                      </p:cBhvr>
                                      <p:to>
                                        <p:strVal val="visible"/>
                                      </p:to>
                                    </p:set>
                                    <p:animEffect transition="in" filter="wipe(down)">
                                      <p:cBhvr>
                                        <p:cTn id="34" dur="500"/>
                                        <p:tgtEl>
                                          <p:spTgt spid="670741"/>
                                        </p:tgtEl>
                                      </p:cBhvr>
                                    </p:animEffect>
                                  </p:childTnLst>
                                </p:cTn>
                              </p:par>
                            </p:childTnLst>
                          </p:cTn>
                        </p:par>
                        <p:par>
                          <p:cTn id="35" fill="hold" nodeType="afterGroup">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670742"/>
                                        </p:tgtEl>
                                        <p:attrNameLst>
                                          <p:attrName>style.visibility</p:attrName>
                                        </p:attrNameLst>
                                      </p:cBhvr>
                                      <p:to>
                                        <p:strVal val="visible"/>
                                      </p:to>
                                    </p:set>
                                    <p:animEffect transition="in" filter="wipe(down)">
                                      <p:cBhvr>
                                        <p:cTn id="38" dur="500"/>
                                        <p:tgtEl>
                                          <p:spTgt spid="67074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70743"/>
                                        </p:tgtEl>
                                        <p:attrNameLst>
                                          <p:attrName>style.visibility</p:attrName>
                                        </p:attrNameLst>
                                      </p:cBhvr>
                                      <p:to>
                                        <p:strVal val="visible"/>
                                      </p:to>
                                    </p:set>
                                    <p:animEffect transition="in" filter="wipe(left)">
                                      <p:cBhvr>
                                        <p:cTn id="43" dur="500"/>
                                        <p:tgtEl>
                                          <p:spTgt spid="670743"/>
                                        </p:tgtEl>
                                      </p:cBhvr>
                                    </p:animEffect>
                                  </p:childTnLst>
                                </p:cTn>
                              </p:par>
                            </p:childTnLst>
                          </p:cTn>
                        </p:par>
                        <p:par>
                          <p:cTn id="44" fill="hold" nodeType="afterGroup">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70744"/>
                                        </p:tgtEl>
                                        <p:attrNameLst>
                                          <p:attrName>style.visibility</p:attrName>
                                        </p:attrNameLst>
                                      </p:cBhvr>
                                      <p:to>
                                        <p:strVal val="visible"/>
                                      </p:to>
                                    </p:set>
                                    <p:animEffect transition="in" filter="wipe(left)">
                                      <p:cBhvr>
                                        <p:cTn id="47" dur="500"/>
                                        <p:tgtEl>
                                          <p:spTgt spid="670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34" grpId="0" animBg="1" autoUpdateAnimBg="0"/>
      <p:bldP spid="670735" grpId="0" animBg="1"/>
      <p:bldP spid="670736" grpId="0" animBg="1" autoUpdateAnimBg="0"/>
      <p:bldP spid="670737" grpId="0" animBg="1"/>
      <p:bldP spid="670741" grpId="0" animBg="1" autoUpdateAnimBg="0"/>
      <p:bldP spid="670742" grpId="0" animBg="1"/>
      <p:bldP spid="670743" grpId="0" animBg="1" autoUpdateAnimBg="0"/>
      <p:bldP spid="670744" grpId="0" animBg="1"/>
      <p:bldP spid="670745" grpId="0" animBg="1" autoUpdateAnimBg="0"/>
      <p:bldP spid="6707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6704" y="1676400"/>
            <a:ext cx="8768560" cy="3005909"/>
          </a:xfrm>
          <a:prstGeom prst="rect">
            <a:avLst/>
          </a:prstGeom>
        </p:spPr>
      </p:pic>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i="0" dirty="0" smtClean="0">
                <a:solidFill>
                  <a:srgbClr val="5F5F5F"/>
                </a:solidFill>
                <a:latin typeface="Liberation Sans" panose="020B0604020202020204" pitchFamily="34" charset="0"/>
              </a:rPr>
              <a:t>PREVIEW OF </a:t>
            </a:r>
            <a:r>
              <a:rPr lang="en-US" altLang="en-US" sz="4000" i="0" dirty="0" smtClean="0">
                <a:solidFill>
                  <a:srgbClr val="CC0000"/>
                </a:solidFill>
                <a:latin typeface="Liberation Sans" panose="020B0604020202020204" pitchFamily="34" charset="0"/>
              </a:rPr>
              <a:t>CHAPTER 11</a:t>
            </a:r>
            <a:endParaRPr lang="en-US" altLang="en-US" sz="2400" i="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i="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i="0" dirty="0" smtClean="0">
                <a:solidFill>
                  <a:schemeClr val="tx1"/>
                </a:solidFill>
                <a:latin typeface="Liberation Sans" panose="020B0604020202020204" pitchFamily="34" charset="0"/>
              </a:rPr>
              <a:t>IFRS 3rd </a:t>
            </a:r>
            <a:r>
              <a:rPr lang="en-US" altLang="en-US" sz="1900" i="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i="0" dirty="0">
                <a:solidFill>
                  <a:schemeClr val="tx1"/>
                </a:solidFill>
                <a:latin typeface="Liberation Sans" panose="020B0604020202020204" pitchFamily="34" charset="0"/>
              </a:rPr>
              <a:t>Weygandt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Kimmel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a:t>
            </a:r>
            <a:r>
              <a:rPr lang="en-US" altLang="en-US" sz="1900" i="0" dirty="0">
                <a:solidFill>
                  <a:schemeClr val="tx1"/>
                </a:solidFill>
                <a:latin typeface="Liberation Sans" panose="020B0604020202020204" pitchFamily="34" charset="0"/>
              </a:rPr>
              <a:t>Kieso</a:t>
            </a:r>
            <a:r>
              <a:rPr lang="en-US" altLang="en-US" sz="1700" i="0" dirty="0">
                <a:solidFill>
                  <a:schemeClr val="tx1"/>
                </a:solidFill>
                <a:latin typeface="Liberation Sans" panose="020B0604020202020204" pitchFamily="34" charset="0"/>
              </a:rPr>
              <a:t> </a:t>
            </a:r>
          </a:p>
        </p:txBody>
      </p:sp>
    </p:spTree>
    <p:extLst>
      <p:ext uri="{BB962C8B-B14F-4D97-AF65-F5344CB8AC3E}">
        <p14:creationId xmlns:p14="http://schemas.microsoft.com/office/powerpoint/2010/main" val="409432057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8"/>
          <p:cNvSpPr txBox="1">
            <a:spLocks noChangeArrowheads="1"/>
          </p:cNvSpPr>
          <p:nvPr/>
        </p:nvSpPr>
        <p:spPr bwMode="auto">
          <a:xfrm>
            <a:off x="838200" y="1969088"/>
            <a:ext cx="7543800" cy="1886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857250" indent="-285750">
              <a:defRPr sz="2400">
                <a:solidFill>
                  <a:schemeClr val="tx1"/>
                </a:solidFill>
                <a:latin typeface="Times New Roman" panose="02020603050405020304" pitchFamily="18" charset="0"/>
              </a:defRPr>
            </a:lvl2pPr>
            <a:lvl3pPr marL="120015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Charter indicates the amount of shares that a corporation is authorized to sell.</a:t>
            </a:r>
          </a:p>
          <a:p>
            <a:pPr algn="l">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Number of authorized shares is often reported in the equity section.</a:t>
            </a:r>
          </a:p>
        </p:txBody>
      </p:sp>
      <p:sp>
        <p:nvSpPr>
          <p:cNvPr id="672777" name="Rectangle 9"/>
          <p:cNvSpPr>
            <a:spLocks noChangeArrowheads="1"/>
          </p:cNvSpPr>
          <p:nvPr/>
        </p:nvSpPr>
        <p:spPr bwMode="auto">
          <a:xfrm>
            <a:off x="533400" y="1359488"/>
            <a:ext cx="8229600" cy="457200"/>
          </a:xfrm>
          <a:prstGeom prst="rect">
            <a:avLst/>
          </a:prstGeom>
          <a:noFill/>
          <a:ln w="12700">
            <a:noFill/>
            <a:miter lim="800000"/>
            <a:headEnd/>
            <a:tailEnd/>
          </a:ln>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05000"/>
              </a:lnSpc>
              <a:spcBef>
                <a:spcPct val="20000"/>
              </a:spcBef>
              <a:buClr>
                <a:schemeClr val="tx1"/>
              </a:buClr>
              <a:buFont typeface="Wingdings" panose="05000000000000000000" pitchFamily="2" charset="2"/>
              <a:buNone/>
            </a:pPr>
            <a:r>
              <a:rPr lang="en-US" altLang="en-US" sz="2700" b="1" dirty="0" smtClean="0">
                <a:solidFill>
                  <a:srgbClr val="006600"/>
                </a:solidFill>
                <a:latin typeface="Liberation Sans" panose="020B0604020202020204"/>
              </a:rPr>
              <a:t>AUTHORIZED SHARES</a:t>
            </a:r>
            <a:endParaRPr lang="en-US" altLang="en-US" sz="2700" b="1" dirty="0">
              <a:solidFill>
                <a:srgbClr val="006600"/>
              </a:solidFill>
              <a:effectLst>
                <a:outerShdw blurRad="38100" dist="38100" dir="2700000" algn="tl">
                  <a:srgbClr val="C0C0C0"/>
                </a:outerShdw>
              </a:effectLst>
              <a:latin typeface="Liberation Sans" panose="020B0604020202020204"/>
            </a:endParaRPr>
          </a:p>
        </p:txBody>
      </p:sp>
      <p:sp>
        <p:nvSpPr>
          <p:cNvPr id="20787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Share Issue Considerations</a:t>
            </a:r>
          </a:p>
        </p:txBody>
      </p:sp>
      <p:sp>
        <p:nvSpPr>
          <p:cNvPr id="24584"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6"/>
          <p:cNvSpPr txBox="1">
            <a:spLocks noChangeArrowheads="1"/>
          </p:cNvSpPr>
          <p:nvPr/>
        </p:nvSpPr>
        <p:spPr bwMode="auto">
          <a:xfrm>
            <a:off x="838200" y="1963032"/>
            <a:ext cx="800100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Times New Roman" panose="02020603050405020304" pitchFamily="18" charset="0"/>
              </a:defRPr>
            </a:lvl1pPr>
            <a:lvl2pPr marL="973138"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4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Corporation can issue ordinary shares directly to investors or indirectly through an investment banking firm.</a:t>
            </a:r>
          </a:p>
          <a:p>
            <a:pPr algn="l">
              <a:lnSpc>
                <a:spcPct val="120000"/>
              </a:lnSpc>
              <a:spcBef>
                <a:spcPct val="4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Factors in setting price for a new issue of shares:</a:t>
            </a:r>
          </a:p>
          <a:p>
            <a:pPr lvl="1" algn="l">
              <a:lnSpc>
                <a:spcPct val="120000"/>
              </a:lnSpc>
              <a:spcBef>
                <a:spcPct val="40000"/>
              </a:spcBef>
              <a:buFontTx/>
              <a:buAutoNum type="arabicPeriod"/>
            </a:pPr>
            <a:r>
              <a:rPr lang="en-US" altLang="en-US" sz="2100" dirty="0">
                <a:solidFill>
                  <a:srgbClr val="000000"/>
                </a:solidFill>
                <a:latin typeface="Liberation Sans" panose="020B0604020202020204"/>
              </a:rPr>
              <a:t>Company’s anticipated future earnings.</a:t>
            </a:r>
          </a:p>
          <a:p>
            <a:pPr lvl="1" algn="l">
              <a:lnSpc>
                <a:spcPct val="120000"/>
              </a:lnSpc>
              <a:spcBef>
                <a:spcPct val="40000"/>
              </a:spcBef>
              <a:buFontTx/>
              <a:buAutoNum type="arabicPeriod"/>
            </a:pPr>
            <a:r>
              <a:rPr lang="en-US" altLang="en-US" sz="2100" dirty="0">
                <a:solidFill>
                  <a:srgbClr val="000000"/>
                </a:solidFill>
                <a:latin typeface="Liberation Sans" panose="020B0604020202020204"/>
              </a:rPr>
              <a:t>Expected dividend rate per share.</a:t>
            </a:r>
          </a:p>
          <a:p>
            <a:pPr lvl="1" algn="l">
              <a:lnSpc>
                <a:spcPct val="120000"/>
              </a:lnSpc>
              <a:spcBef>
                <a:spcPct val="40000"/>
              </a:spcBef>
              <a:buFontTx/>
              <a:buAutoNum type="arabicPeriod"/>
            </a:pPr>
            <a:r>
              <a:rPr lang="en-US" altLang="en-US" sz="2100" dirty="0">
                <a:solidFill>
                  <a:srgbClr val="000000"/>
                </a:solidFill>
                <a:latin typeface="Liberation Sans" panose="020B0604020202020204"/>
              </a:rPr>
              <a:t>Current financial position.</a:t>
            </a:r>
          </a:p>
          <a:p>
            <a:pPr lvl="1" algn="l">
              <a:lnSpc>
                <a:spcPct val="120000"/>
              </a:lnSpc>
              <a:spcBef>
                <a:spcPct val="40000"/>
              </a:spcBef>
              <a:buFontTx/>
              <a:buAutoNum type="arabicPeriod"/>
            </a:pPr>
            <a:r>
              <a:rPr lang="en-US" altLang="en-US" sz="2100" dirty="0">
                <a:solidFill>
                  <a:srgbClr val="000000"/>
                </a:solidFill>
                <a:latin typeface="Liberation Sans" panose="020B0604020202020204"/>
              </a:rPr>
              <a:t>Current state of the economy.</a:t>
            </a:r>
          </a:p>
          <a:p>
            <a:pPr lvl="1" algn="l">
              <a:lnSpc>
                <a:spcPct val="120000"/>
              </a:lnSpc>
              <a:spcBef>
                <a:spcPct val="40000"/>
              </a:spcBef>
              <a:buFontTx/>
              <a:buAutoNum type="arabicPeriod"/>
            </a:pPr>
            <a:r>
              <a:rPr lang="en-US" altLang="en-US" sz="2100" dirty="0">
                <a:solidFill>
                  <a:srgbClr val="000000"/>
                </a:solidFill>
                <a:latin typeface="Liberation Sans" panose="020B0604020202020204"/>
              </a:rPr>
              <a:t>Current state of the securities market.</a:t>
            </a:r>
          </a:p>
        </p:txBody>
      </p:sp>
      <p:sp>
        <p:nvSpPr>
          <p:cNvPr id="674823" name="Rectangle 7"/>
          <p:cNvSpPr>
            <a:spLocks noChangeArrowheads="1"/>
          </p:cNvSpPr>
          <p:nvPr/>
        </p:nvSpPr>
        <p:spPr bwMode="auto">
          <a:xfrm>
            <a:off x="533400" y="1353432"/>
            <a:ext cx="8229600" cy="457200"/>
          </a:xfrm>
          <a:prstGeom prst="rect">
            <a:avLst/>
          </a:prstGeom>
          <a:noFill/>
          <a:ln w="12700">
            <a:noFill/>
            <a:miter lim="800000"/>
            <a:headEnd/>
            <a:tailEnd/>
          </a:ln>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05000"/>
              </a:lnSpc>
              <a:spcBef>
                <a:spcPct val="20000"/>
              </a:spcBef>
              <a:buClr>
                <a:schemeClr val="tx1"/>
              </a:buClr>
              <a:buFont typeface="Wingdings" panose="05000000000000000000" pitchFamily="2" charset="2"/>
              <a:buNone/>
            </a:pPr>
            <a:r>
              <a:rPr lang="en-US" altLang="en-US" sz="2700" b="1" dirty="0" smtClean="0">
                <a:solidFill>
                  <a:srgbClr val="006600"/>
                </a:solidFill>
                <a:latin typeface="Liberation Sans" panose="020B0604020202020204"/>
              </a:rPr>
              <a:t>ISSUANCE OF SHARES</a:t>
            </a:r>
            <a:endParaRPr lang="en-US" altLang="en-US" sz="2700" b="1" dirty="0">
              <a:solidFill>
                <a:srgbClr val="006600"/>
              </a:solidFill>
              <a:latin typeface="Liberation Sans" panose="020B0604020202020204"/>
            </a:endParaRPr>
          </a:p>
        </p:txBody>
      </p:sp>
      <p:sp>
        <p:nvSpPr>
          <p:cNvPr id="7"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Share Issue Considerations</a:t>
            </a:r>
          </a:p>
        </p:txBody>
      </p:sp>
      <p:sp>
        <p:nvSpPr>
          <p:cNvPr id="8"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838200" y="1963032"/>
            <a:ext cx="8001000" cy="3850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73138"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Shares of publicly held companies is traded on organized exchanges. </a:t>
            </a:r>
          </a:p>
          <a:p>
            <a:pPr algn="l">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Interaction between buyers and sellers determines the prices per share. </a:t>
            </a:r>
          </a:p>
          <a:p>
            <a:pPr algn="l">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Prices tend to follow the trend of a company’s earnings and dividends. </a:t>
            </a:r>
          </a:p>
          <a:p>
            <a:pPr algn="l">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Factors beyond a company’s control may cause day-to-day fluctuations in market prices.</a:t>
            </a:r>
          </a:p>
        </p:txBody>
      </p:sp>
      <p:sp>
        <p:nvSpPr>
          <p:cNvPr id="676869" name="Rectangle 5"/>
          <p:cNvSpPr>
            <a:spLocks noChangeArrowheads="1"/>
          </p:cNvSpPr>
          <p:nvPr/>
        </p:nvSpPr>
        <p:spPr bwMode="auto">
          <a:xfrm>
            <a:off x="533400" y="1353432"/>
            <a:ext cx="8229600" cy="457200"/>
          </a:xfrm>
          <a:prstGeom prst="rect">
            <a:avLst/>
          </a:prstGeom>
          <a:noFill/>
          <a:ln w="12700">
            <a:noFill/>
            <a:miter lim="800000"/>
            <a:headEnd/>
            <a:tailEnd/>
          </a:ln>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05000"/>
              </a:lnSpc>
              <a:spcBef>
                <a:spcPct val="20000"/>
              </a:spcBef>
              <a:buClr>
                <a:schemeClr val="tx1"/>
              </a:buClr>
              <a:buFont typeface="Wingdings" panose="05000000000000000000" pitchFamily="2" charset="2"/>
              <a:buNone/>
            </a:pPr>
            <a:r>
              <a:rPr lang="en-US" altLang="en-US" sz="2700" b="1" dirty="0" smtClean="0">
                <a:solidFill>
                  <a:srgbClr val="006600"/>
                </a:solidFill>
                <a:latin typeface="Liberation Sans" panose="020B0604020202020204"/>
              </a:rPr>
              <a:t>MARKET PRICE OF SHARES</a:t>
            </a:r>
            <a:endParaRPr lang="en-US" altLang="en-US" sz="2700" b="1" dirty="0">
              <a:solidFill>
                <a:srgbClr val="006600"/>
              </a:solidFill>
              <a:latin typeface="Liberation Sans" panose="020B0604020202020204"/>
            </a:endParaRPr>
          </a:p>
        </p:txBody>
      </p:sp>
      <p:sp>
        <p:nvSpPr>
          <p:cNvPr id="7"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Share Issue Considerations</a:t>
            </a:r>
          </a:p>
        </p:txBody>
      </p:sp>
      <p:sp>
        <p:nvSpPr>
          <p:cNvPr id="8"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461808"/>
            <a:ext cx="7391400" cy="560388"/>
          </a:xfrm>
          <a:prstGeom prst="rect">
            <a:avLst/>
          </a:prstGeom>
          <a:noFill/>
          <a:ln>
            <a:noFill/>
          </a:ln>
          <a:effectLst/>
        </p:spPr>
        <p:txBody>
          <a:bodyPr lIns="90488" tIns="44450" rIns="90488" bIns="44450" anchor="ctr" anchorCtr="0"/>
          <a:lstStyle/>
          <a:p>
            <a:pPr algn="l"/>
            <a:r>
              <a:rPr lang="en-US" altLang="en-US" sz="2800" b="1" i="0" dirty="0" smtClean="0">
                <a:solidFill>
                  <a:srgbClr val="7030A0"/>
                </a:solidFill>
                <a:latin typeface="Liberation Sans" panose="020B0604020202020204" pitchFamily="34" charset="0"/>
              </a:rPr>
              <a:t>Investor Insight  </a:t>
            </a:r>
            <a:r>
              <a:rPr lang="en-US" sz="2000" b="1" dirty="0" smtClean="0">
                <a:latin typeface="Liberation Sans" panose="020B0604020202020204" pitchFamily="34" charset="0"/>
              </a:rPr>
              <a:t>How to Read Share Quotes</a:t>
            </a:r>
            <a:endParaRPr lang="en-US" sz="2800" b="1" dirty="0" smtClean="0">
              <a:latin typeface="Liberation Sans" panose="020B0604020202020204" pitchFamily="34" charset="0"/>
            </a:endParaRPr>
          </a:p>
        </p:txBody>
      </p:sp>
      <p:sp>
        <p:nvSpPr>
          <p:cNvPr id="2" name="Rectangle 1"/>
          <p:cNvSpPr/>
          <p:nvPr/>
        </p:nvSpPr>
        <p:spPr>
          <a:xfrm>
            <a:off x="457200" y="1071408"/>
            <a:ext cx="8153400" cy="2205091"/>
          </a:xfrm>
          <a:prstGeom prst="rect">
            <a:avLst/>
          </a:prstGeom>
        </p:spPr>
        <p:txBody>
          <a:bodyPr wrap="square">
            <a:spAutoFit/>
          </a:bodyPr>
          <a:lstStyle/>
          <a:p>
            <a:pPr algn="just">
              <a:lnSpc>
                <a:spcPct val="110000"/>
              </a:lnSpc>
              <a:spcBef>
                <a:spcPts val="600"/>
              </a:spcBef>
            </a:pPr>
            <a:r>
              <a:rPr lang="en-US" sz="1800" dirty="0" smtClean="0">
                <a:latin typeface="Liberation Sans" panose="020B0604020202020204" pitchFamily="34" charset="0"/>
              </a:rPr>
              <a:t>Organized </a:t>
            </a:r>
            <a:r>
              <a:rPr lang="en-US" sz="1800" dirty="0">
                <a:latin typeface="Liberation Sans" panose="020B0604020202020204" pitchFamily="34" charset="0"/>
              </a:rPr>
              <a:t>exchanges trade the shares of publicly held companies at prices per share established by the interaction between buyers and sellers. For each listed security, </a:t>
            </a:r>
            <a:r>
              <a:rPr lang="en-US" sz="1800" dirty="0" smtClean="0">
                <a:latin typeface="Liberation Sans" panose="020B0604020202020204" pitchFamily="34" charset="0"/>
              </a:rPr>
              <a:t>the financial press reports the high and low prices of the shares during the year, the total volume of shares traded on a given day, the high and low prices for the day, and the closing market price, with the net change for the day.  </a:t>
            </a:r>
            <a:r>
              <a:rPr lang="en-US" sz="1800" b="1" dirty="0" smtClean="0">
                <a:solidFill>
                  <a:srgbClr val="CC0000"/>
                </a:solidFill>
                <a:latin typeface="Liberation Sans" panose="020B0604020202020204" pitchFamily="34" charset="0"/>
              </a:rPr>
              <a:t>adidas</a:t>
            </a:r>
            <a:r>
              <a:rPr lang="en-US" sz="1800" dirty="0" smtClean="0">
                <a:latin typeface="Liberation Sans" panose="020B0604020202020204" pitchFamily="34" charset="0"/>
              </a:rPr>
              <a:t> (DEU) is listed on a number of exchanges. Here is a listing for adidas (prices are in euros).</a:t>
            </a:r>
            <a:endParaRPr lang="en-US" sz="1800" dirty="0">
              <a:latin typeface="Liberation Sans" panose="020B0604020202020204" pitchFamily="34" charset="0"/>
            </a:endParaRPr>
          </a:p>
        </p:txBody>
      </p:sp>
      <p:sp>
        <p:nvSpPr>
          <p:cNvPr id="7" name="Rectangle 6"/>
          <p:cNvSpPr/>
          <p:nvPr/>
        </p:nvSpPr>
        <p:spPr bwMode="auto">
          <a:xfrm>
            <a:off x="332096" y="353704"/>
            <a:ext cx="8458200" cy="573333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318448" y="6087042"/>
            <a:ext cx="8476488" cy="161358"/>
          </a:xfrm>
          <a:prstGeom prst="rect">
            <a:avLst/>
          </a:prstGeom>
          <a:solidFill>
            <a:srgbClr val="7030A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4" name="Picture 3"/>
          <p:cNvPicPr>
            <a:picLocks noChangeAspect="1"/>
          </p:cNvPicPr>
          <p:nvPr/>
        </p:nvPicPr>
        <p:blipFill>
          <a:blip r:embed="rId3"/>
          <a:stretch>
            <a:fillRect/>
          </a:stretch>
        </p:blipFill>
        <p:spPr>
          <a:xfrm>
            <a:off x="566496" y="3373713"/>
            <a:ext cx="8011006" cy="898095"/>
          </a:xfrm>
          <a:prstGeom prst="rect">
            <a:avLst/>
          </a:prstGeom>
        </p:spPr>
      </p:pic>
      <p:sp>
        <p:nvSpPr>
          <p:cNvPr id="9" name="Rectangle 8"/>
          <p:cNvSpPr/>
          <p:nvPr/>
        </p:nvSpPr>
        <p:spPr>
          <a:xfrm>
            <a:off x="457200" y="4424208"/>
            <a:ext cx="8153400" cy="1595693"/>
          </a:xfrm>
          <a:prstGeom prst="rect">
            <a:avLst/>
          </a:prstGeom>
        </p:spPr>
        <p:txBody>
          <a:bodyPr wrap="square">
            <a:spAutoFit/>
          </a:bodyPr>
          <a:lstStyle/>
          <a:p>
            <a:pPr algn="just">
              <a:lnSpc>
                <a:spcPct val="110000"/>
              </a:lnSpc>
            </a:pPr>
            <a:r>
              <a:rPr lang="en-US" sz="1800" dirty="0" smtClean="0">
                <a:latin typeface="Liberation Sans" panose="020B0604020202020204" pitchFamily="34" charset="0"/>
              </a:rPr>
              <a:t>These numbers indicate the following. The high and low market prices for the previous 52 weeks were €57.62 and €42.41. The trading volume for the day was 1,080,000 shares. The high, low, and closing prices for that date were €52.50, €50.77, and €50.79, respectively. The net change for the day was a decrease of €1.081 per share.</a:t>
            </a:r>
            <a:endParaRPr lang="en-US" sz="1800"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Tree>
    <p:extLst>
      <p:ext uri="{BB962C8B-B14F-4D97-AF65-F5344CB8AC3E}">
        <p14:creationId xmlns:p14="http://schemas.microsoft.com/office/powerpoint/2010/main" val="1786486601"/>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p:cNvSpPr txBox="1">
            <a:spLocks noChangeArrowheads="1"/>
          </p:cNvSpPr>
          <p:nvPr/>
        </p:nvSpPr>
        <p:spPr bwMode="auto">
          <a:xfrm>
            <a:off x="838200" y="1983670"/>
            <a:ext cx="8001000" cy="340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73138"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Years ago, </a:t>
            </a:r>
            <a:r>
              <a:rPr lang="en-US" altLang="en-US" sz="2200" b="1" dirty="0">
                <a:solidFill>
                  <a:schemeClr val="hlink"/>
                </a:solidFill>
                <a:latin typeface="Liberation Sans" panose="020B0604020202020204"/>
              </a:rPr>
              <a:t>par value</a:t>
            </a:r>
            <a:r>
              <a:rPr lang="en-US" altLang="en-US" sz="2200" dirty="0">
                <a:solidFill>
                  <a:srgbClr val="000000"/>
                </a:solidFill>
                <a:latin typeface="Liberation Sans" panose="020B0604020202020204"/>
              </a:rPr>
              <a:t> determined the </a:t>
            </a:r>
            <a:r>
              <a:rPr lang="en-US" altLang="en-US" sz="2200" b="1" dirty="0">
                <a:solidFill>
                  <a:srgbClr val="000000"/>
                </a:solidFill>
                <a:latin typeface="Liberation Sans" panose="020B0604020202020204"/>
              </a:rPr>
              <a:t>legal capital</a:t>
            </a:r>
            <a:r>
              <a:rPr lang="en-US" altLang="en-US" sz="2200" dirty="0">
                <a:solidFill>
                  <a:srgbClr val="000000"/>
                </a:solidFill>
                <a:latin typeface="Liberation Sans" panose="020B0604020202020204"/>
              </a:rPr>
              <a:t> per share that a company must retain in the business for the protection of corporate creditors.</a:t>
            </a:r>
          </a:p>
          <a:p>
            <a:pPr algn="l">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Today many governments do not require a par value.</a:t>
            </a:r>
          </a:p>
          <a:p>
            <a:pPr algn="l">
              <a:lnSpc>
                <a:spcPct val="120000"/>
              </a:lnSpc>
              <a:spcBef>
                <a:spcPct val="50000"/>
              </a:spcBef>
              <a:buClr>
                <a:srgbClr val="CC0000"/>
              </a:buClr>
              <a:buSzPct val="80000"/>
              <a:buFont typeface="Wingdings" panose="05000000000000000000" pitchFamily="2" charset="2"/>
              <a:buChar char="u"/>
            </a:pPr>
            <a:r>
              <a:rPr lang="en-US" altLang="en-US" sz="2200" b="1" dirty="0">
                <a:solidFill>
                  <a:schemeClr val="hlink"/>
                </a:solidFill>
                <a:latin typeface="Liberation Sans" panose="020B0604020202020204"/>
              </a:rPr>
              <a:t>No-par value shares</a:t>
            </a:r>
            <a:r>
              <a:rPr lang="en-US" altLang="en-US" sz="2200" dirty="0">
                <a:solidFill>
                  <a:srgbClr val="000000"/>
                </a:solidFill>
                <a:latin typeface="Liberation Sans" panose="020B0604020202020204"/>
              </a:rPr>
              <a:t> are fairly common today.</a:t>
            </a:r>
          </a:p>
          <a:p>
            <a:pPr algn="l">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In many countries the board of directors assigns a </a:t>
            </a:r>
            <a:r>
              <a:rPr lang="en-US" altLang="en-US" sz="2200" b="1" dirty="0">
                <a:solidFill>
                  <a:schemeClr val="hlink"/>
                </a:solidFill>
                <a:latin typeface="Liberation Sans" panose="020B0604020202020204"/>
              </a:rPr>
              <a:t>stated value</a:t>
            </a:r>
            <a:r>
              <a:rPr lang="en-US" altLang="en-US" sz="2200" dirty="0">
                <a:solidFill>
                  <a:srgbClr val="000000"/>
                </a:solidFill>
                <a:latin typeface="Liberation Sans" panose="020B0604020202020204"/>
              </a:rPr>
              <a:t> to no-par shares.</a:t>
            </a:r>
          </a:p>
        </p:txBody>
      </p:sp>
      <p:sp>
        <p:nvSpPr>
          <p:cNvPr id="678917" name="Rectangle 5"/>
          <p:cNvSpPr>
            <a:spLocks noChangeArrowheads="1"/>
          </p:cNvSpPr>
          <p:nvPr/>
        </p:nvSpPr>
        <p:spPr bwMode="auto">
          <a:xfrm>
            <a:off x="533400" y="1353432"/>
            <a:ext cx="8229600" cy="457200"/>
          </a:xfrm>
          <a:prstGeom prst="rect">
            <a:avLst/>
          </a:prstGeom>
          <a:noFill/>
          <a:ln w="12700">
            <a:noFill/>
            <a:miter lim="800000"/>
            <a:headEnd/>
            <a:tailEnd/>
          </a:ln>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05000"/>
              </a:lnSpc>
              <a:spcBef>
                <a:spcPct val="20000"/>
              </a:spcBef>
              <a:buClr>
                <a:schemeClr val="tx1"/>
              </a:buClr>
              <a:buFont typeface="Wingdings" panose="05000000000000000000" pitchFamily="2" charset="2"/>
              <a:buNone/>
            </a:pPr>
            <a:r>
              <a:rPr lang="en-US" altLang="en-US" sz="2700" b="1" dirty="0" smtClean="0">
                <a:solidFill>
                  <a:srgbClr val="006600"/>
                </a:solidFill>
                <a:latin typeface="Liberation Sans" panose="020B0604020202020204"/>
              </a:rPr>
              <a:t>PAR AND NO-PAR VALUE SHARES</a:t>
            </a:r>
            <a:endParaRPr lang="en-US" altLang="en-US" sz="2700" b="1" dirty="0">
              <a:solidFill>
                <a:srgbClr val="006600"/>
              </a:solidFill>
              <a:latin typeface="Liberation Sans" panose="020B0604020202020204"/>
            </a:endParaRPr>
          </a:p>
        </p:txBody>
      </p:sp>
      <p:sp>
        <p:nvSpPr>
          <p:cNvPr id="7"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Share Issue Considerations</a:t>
            </a:r>
          </a:p>
        </p:txBody>
      </p:sp>
      <p:sp>
        <p:nvSpPr>
          <p:cNvPr id="8"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5671690"/>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2971800"/>
          </a:xfrm>
          <a:prstGeom prst="rect">
            <a:avLst/>
          </a:prstGeom>
          <a:noFill/>
          <a:ln>
            <a:noFill/>
          </a:ln>
          <a:effectLst/>
          <a:extLst/>
        </p:spPr>
        <p:txBody>
          <a:bodyPr lIns="91440" tIns="46038" rIns="182562" bIns="46038"/>
          <a:lstStyle/>
          <a:p>
            <a:pPr marL="0" lvl="1" algn="l">
              <a:lnSpc>
                <a:spcPct val="125000"/>
              </a:lnSpc>
              <a:spcBef>
                <a:spcPts val="1200"/>
              </a:spcBef>
              <a:buClr>
                <a:schemeClr val="tx1"/>
              </a:buClr>
            </a:pPr>
            <a:r>
              <a:rPr lang="en-US" sz="2300" dirty="0" smtClean="0">
                <a:latin typeface="Liberation Sans" panose="020B0604020202020204" pitchFamily="34" charset="0"/>
              </a:rPr>
              <a:t>Which </a:t>
            </a:r>
            <a:r>
              <a:rPr lang="en-US" sz="2300" dirty="0">
                <a:latin typeface="Liberation Sans" panose="020B0604020202020204" pitchFamily="34" charset="0"/>
              </a:rPr>
              <a:t>of the following statements is false? </a:t>
            </a:r>
            <a:r>
              <a:rPr lang="en-US" sz="2300" dirty="0" smtClean="0">
                <a:latin typeface="Liberation Sans" panose="020B0604020202020204" pitchFamily="34" charset="0"/>
              </a:rPr>
              <a:t> </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Ownership </a:t>
            </a:r>
            <a:r>
              <a:rPr lang="en-US" sz="2300" dirty="0">
                <a:latin typeface="Liberation Sans" panose="020B0604020202020204" pitchFamily="34" charset="0"/>
              </a:rPr>
              <a:t>of ordinary shares gives the owner a voting right. </a:t>
            </a:r>
            <a:endParaRPr lang="en-US" sz="2300" dirty="0" smtClean="0">
              <a:latin typeface="Liberation Sans" panose="020B0604020202020204" pitchFamily="34" charset="0"/>
            </a:endParaRP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The </a:t>
            </a:r>
            <a:r>
              <a:rPr lang="en-US" sz="2300" dirty="0">
                <a:latin typeface="Liberation Sans" panose="020B0604020202020204" pitchFamily="34" charset="0"/>
              </a:rPr>
              <a:t>equity section begins with a share capital section. </a:t>
            </a:r>
            <a:endParaRPr lang="en-US" sz="2300" dirty="0" smtClean="0">
              <a:latin typeface="Liberation Sans" panose="020B0604020202020204" pitchFamily="34" charset="0"/>
            </a:endParaRP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The </a:t>
            </a:r>
            <a:r>
              <a:rPr lang="en-US" sz="2300" dirty="0">
                <a:latin typeface="Liberation Sans" panose="020B0604020202020204" pitchFamily="34" charset="0"/>
              </a:rPr>
              <a:t>authorization of share capital does not result in a formal accounting entry. </a:t>
            </a:r>
            <a:endParaRPr lang="en-US" sz="2300" dirty="0" smtClean="0">
              <a:latin typeface="Liberation Sans" panose="020B0604020202020204" pitchFamily="34" charset="0"/>
            </a:endParaRP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Par </a:t>
            </a:r>
            <a:r>
              <a:rPr lang="en-US" sz="2300" dirty="0">
                <a:latin typeface="Liberation Sans" panose="020B0604020202020204" pitchFamily="34" charset="0"/>
              </a:rPr>
              <a:t>value and market price of a company’s shares are always the same. </a:t>
            </a:r>
            <a:endParaRPr lang="en-US" altLang="en-US" sz="2300" dirty="0">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a:t>
            </a:r>
            <a:endParaRPr lang="en-US" altLang="en-US" dirty="0"/>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Share Issue Considerations</a:t>
            </a:r>
          </a:p>
        </p:txBody>
      </p:sp>
    </p:spTree>
    <p:extLst>
      <p:ext uri="{BB962C8B-B14F-4D97-AF65-F5344CB8AC3E}">
        <p14:creationId xmlns:p14="http://schemas.microsoft.com/office/powerpoint/2010/main" val="23450981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305846"/>
            <a:ext cx="8300112" cy="43236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15000"/>
              </a:lnSpc>
              <a:spcBef>
                <a:spcPct val="20000"/>
              </a:spcBef>
            </a:pPr>
            <a:r>
              <a:rPr lang="en-US" sz="2100" dirty="0" smtClean="0">
                <a:solidFill>
                  <a:schemeClr val="bg2"/>
                </a:solidFill>
                <a:latin typeface="Liberation Sans" panose="020B0604020202020204" pitchFamily="34" charset="0"/>
              </a:rPr>
              <a:t>Indicate </a:t>
            </a:r>
            <a:r>
              <a:rPr lang="en-US" sz="2100" dirty="0">
                <a:solidFill>
                  <a:schemeClr val="bg2"/>
                </a:solidFill>
                <a:latin typeface="Liberation Sans" panose="020B0604020202020204" pitchFamily="34" charset="0"/>
              </a:rPr>
              <a:t>whether each of the following statements is </a:t>
            </a:r>
            <a:r>
              <a:rPr lang="en-US" sz="2100" b="1" dirty="0">
                <a:solidFill>
                  <a:schemeClr val="bg2"/>
                </a:solidFill>
                <a:latin typeface="Liberation Sans" panose="020B0604020202020204" pitchFamily="34" charset="0"/>
              </a:rPr>
              <a:t>true or false</a:t>
            </a:r>
            <a:r>
              <a:rPr lang="en-US" sz="2100" dirty="0">
                <a:solidFill>
                  <a:schemeClr val="bg2"/>
                </a:solidFill>
                <a:latin typeface="Liberation Sans" panose="020B0604020202020204" pitchFamily="34" charset="0"/>
              </a:rPr>
              <a:t>. </a:t>
            </a:r>
          </a:p>
        </p:txBody>
      </p:sp>
      <p:sp>
        <p:nvSpPr>
          <p:cNvPr id="13" name="Rectangle 3"/>
          <p:cNvSpPr>
            <a:spLocks noChangeArrowheads="1"/>
          </p:cNvSpPr>
          <p:nvPr/>
        </p:nvSpPr>
        <p:spPr bwMode="auto">
          <a:xfrm>
            <a:off x="457199" y="1825840"/>
            <a:ext cx="6553201" cy="3739485"/>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marL="457200" indent="-457200" algn="l">
              <a:lnSpc>
                <a:spcPct val="115000"/>
              </a:lnSpc>
              <a:spcBef>
                <a:spcPts val="1200"/>
              </a:spcBef>
              <a:buAutoNum type="arabicPeriod"/>
            </a:pPr>
            <a:r>
              <a:rPr lang="en-US" sz="2000" dirty="0" smtClean="0">
                <a:solidFill>
                  <a:schemeClr val="bg2"/>
                </a:solidFill>
                <a:latin typeface="Liberation Sans" panose="020B0604020202020204" pitchFamily="34" charset="0"/>
              </a:rPr>
              <a:t>Similar </a:t>
            </a:r>
            <a:r>
              <a:rPr lang="en-US" sz="2000" dirty="0">
                <a:solidFill>
                  <a:schemeClr val="bg2"/>
                </a:solidFill>
                <a:latin typeface="Liberation Sans" panose="020B0604020202020204" pitchFamily="34" charset="0"/>
              </a:rPr>
              <a:t>to partners in a partnership, shareholders of a corporation have unlimited liability</a:t>
            </a:r>
            <a:r>
              <a:rPr lang="en-US" sz="2000" dirty="0" smtClean="0">
                <a:solidFill>
                  <a:schemeClr val="bg2"/>
                </a:solidFill>
                <a:latin typeface="Liberation Sans" panose="020B0604020202020204" pitchFamily="34" charset="0"/>
              </a:rPr>
              <a:t>.  </a:t>
            </a:r>
          </a:p>
          <a:p>
            <a:pPr marL="457200" indent="-457200" algn="l">
              <a:lnSpc>
                <a:spcPct val="115000"/>
              </a:lnSpc>
              <a:spcBef>
                <a:spcPts val="1200"/>
              </a:spcBef>
              <a:buAutoNum type="arabicPeriod"/>
            </a:pPr>
            <a:r>
              <a:rPr lang="en-US" sz="2000" dirty="0" smtClean="0">
                <a:solidFill>
                  <a:schemeClr val="bg2"/>
                </a:solidFill>
                <a:latin typeface="Liberation Sans" panose="020B0604020202020204" pitchFamily="34" charset="0"/>
              </a:rPr>
              <a:t>It </a:t>
            </a:r>
            <a:r>
              <a:rPr lang="en-US" sz="2000" dirty="0">
                <a:solidFill>
                  <a:schemeClr val="bg2"/>
                </a:solidFill>
                <a:latin typeface="Liberation Sans" panose="020B0604020202020204" pitchFamily="34" charset="0"/>
              </a:rPr>
              <a:t>is relatively easy for a corporation to obtain capital through the issuance of shares</a:t>
            </a:r>
            <a:r>
              <a:rPr lang="en-US" sz="2000" dirty="0" smtClean="0">
                <a:solidFill>
                  <a:schemeClr val="bg2"/>
                </a:solidFill>
                <a:latin typeface="Liberation Sans" panose="020B0604020202020204" pitchFamily="34" charset="0"/>
              </a:rPr>
              <a:t>. </a:t>
            </a:r>
          </a:p>
          <a:p>
            <a:pPr marL="457200" indent="-457200" algn="l">
              <a:lnSpc>
                <a:spcPct val="115000"/>
              </a:lnSpc>
              <a:spcBef>
                <a:spcPts val="1200"/>
              </a:spcBef>
              <a:buAutoNum type="arabicPeriod"/>
            </a:pPr>
            <a:r>
              <a:rPr lang="en-US" sz="2000" dirty="0" smtClean="0">
                <a:solidFill>
                  <a:schemeClr val="bg2"/>
                </a:solidFill>
                <a:latin typeface="Liberation Sans" panose="020B0604020202020204" pitchFamily="34" charset="0"/>
              </a:rPr>
              <a:t>The </a:t>
            </a:r>
            <a:r>
              <a:rPr lang="en-US" sz="2000" dirty="0">
                <a:solidFill>
                  <a:schemeClr val="bg2"/>
                </a:solidFill>
                <a:latin typeface="Liberation Sans" panose="020B0604020202020204" pitchFamily="34" charset="0"/>
              </a:rPr>
              <a:t>separation of ownership and management is an advantage of the corporate form of business</a:t>
            </a:r>
            <a:r>
              <a:rPr lang="en-US" sz="2000" dirty="0" smtClean="0">
                <a:solidFill>
                  <a:schemeClr val="bg2"/>
                </a:solidFill>
                <a:latin typeface="Liberation Sans" panose="020B0604020202020204" pitchFamily="34" charset="0"/>
              </a:rPr>
              <a:t>.</a:t>
            </a:r>
          </a:p>
          <a:p>
            <a:pPr marL="457200" indent="-457200" algn="l">
              <a:lnSpc>
                <a:spcPct val="115000"/>
              </a:lnSpc>
              <a:spcBef>
                <a:spcPts val="1200"/>
              </a:spcBef>
              <a:buAutoNum type="arabicPeriod"/>
            </a:pPr>
            <a:r>
              <a:rPr lang="en-US" sz="2000" dirty="0" smtClean="0">
                <a:solidFill>
                  <a:schemeClr val="bg2"/>
                </a:solidFill>
                <a:latin typeface="Liberation Sans" panose="020B0604020202020204" pitchFamily="34" charset="0"/>
              </a:rPr>
              <a:t>The </a:t>
            </a:r>
            <a:r>
              <a:rPr lang="en-US" sz="2000" dirty="0">
                <a:solidFill>
                  <a:schemeClr val="bg2"/>
                </a:solidFill>
                <a:latin typeface="Liberation Sans" panose="020B0604020202020204" pitchFamily="34" charset="0"/>
              </a:rPr>
              <a:t>journal entry to record the authorization of ordinary shares includes a credit to the appropriate share capital account.</a:t>
            </a:r>
          </a:p>
        </p:txBody>
      </p:sp>
      <p:sp>
        <p:nvSpPr>
          <p:cNvPr id="18" name="Rectangle 17"/>
          <p:cNvSpPr/>
          <p:nvPr/>
        </p:nvSpPr>
        <p:spPr>
          <a:xfrm>
            <a:off x="7233322" y="1976419"/>
            <a:ext cx="1537638" cy="570477"/>
          </a:xfrm>
          <a:prstGeom prst="rect">
            <a:avLst/>
          </a:prstGeom>
          <a:solidFill>
            <a:schemeClr val="accent3"/>
          </a:solidFill>
          <a:ln>
            <a:solidFill>
              <a:schemeClr val="tx1"/>
            </a:solidFill>
          </a:ln>
          <a:effectLst>
            <a:innerShdw blurRad="114300">
              <a:prstClr val="black"/>
            </a:innerShdw>
          </a:effectLst>
          <a:extLst/>
        </p:spPr>
        <p:txBody>
          <a:bodyPr wrap="square" tIns="91440" bIns="91440" anchor="ctr" anchorCtr="0">
            <a:spAutoFit/>
          </a:bodyPr>
          <a:lstStyle/>
          <a:p>
            <a:pPr>
              <a:lnSpc>
                <a:spcPct val="114000"/>
              </a:lnSpc>
              <a:tabLst>
                <a:tab pos="1943100" algn="l"/>
              </a:tabLst>
            </a:pPr>
            <a:r>
              <a:rPr lang="en-US" b="1" dirty="0">
                <a:solidFill>
                  <a:srgbClr val="CC0000"/>
                </a:solidFill>
                <a:latin typeface="Liberation Sans" panose="020B0604020202020204" pitchFamily="34" charset="0"/>
              </a:rPr>
              <a:t>False</a:t>
            </a:r>
          </a:p>
        </p:txBody>
      </p:sp>
      <p:sp>
        <p:nvSpPr>
          <p:cNvPr id="26" name="Rectangle 25"/>
          <p:cNvSpPr/>
          <p:nvPr/>
        </p:nvSpPr>
        <p:spPr>
          <a:xfrm>
            <a:off x="7246960" y="2808480"/>
            <a:ext cx="1537638" cy="605679"/>
          </a:xfrm>
          <a:prstGeom prst="rect">
            <a:avLst/>
          </a:prstGeom>
          <a:solidFill>
            <a:schemeClr val="accent3"/>
          </a:solidFill>
          <a:ln>
            <a:solidFill>
              <a:schemeClr val="tx1"/>
            </a:solidFill>
          </a:ln>
          <a:effectLst>
            <a:innerShdw blurRad="114300">
              <a:prstClr val="black"/>
            </a:innerShdw>
          </a:effectLst>
          <a:extLst/>
        </p:spPr>
        <p:txBody>
          <a:bodyPr wrap="square" tIns="91440" bIns="91440" anchor="ctr" anchorCtr="0">
            <a:spAutoFit/>
          </a:bodyPr>
          <a:lstStyle/>
          <a:p>
            <a:pPr>
              <a:lnSpc>
                <a:spcPct val="114000"/>
              </a:lnSpc>
              <a:tabLst>
                <a:tab pos="1943100" algn="l"/>
              </a:tabLst>
            </a:pPr>
            <a:r>
              <a:rPr lang="en-US" b="1" dirty="0" smtClean="0">
                <a:solidFill>
                  <a:srgbClr val="006600"/>
                </a:solidFill>
                <a:latin typeface="Liberation Sans" panose="020B0604020202020204" pitchFamily="34" charset="0"/>
              </a:rPr>
              <a:t>True</a:t>
            </a:r>
            <a:endParaRPr lang="en-US" sz="2000" b="1" dirty="0" smtClean="0">
              <a:solidFill>
                <a:srgbClr val="006600"/>
              </a:solidFill>
              <a:latin typeface="Liberation Sans" panose="020B0604020202020204" pitchFamily="34" charset="0"/>
            </a:endParaRPr>
          </a:p>
        </p:txBody>
      </p:sp>
      <p:sp>
        <p:nvSpPr>
          <p:cNvPr id="27" name="Rectangle 26"/>
          <p:cNvSpPr/>
          <p:nvPr/>
        </p:nvSpPr>
        <p:spPr>
          <a:xfrm>
            <a:off x="7246960" y="3666467"/>
            <a:ext cx="1537638" cy="570477"/>
          </a:xfrm>
          <a:prstGeom prst="rect">
            <a:avLst/>
          </a:prstGeom>
          <a:solidFill>
            <a:schemeClr val="accent3"/>
          </a:solidFill>
          <a:ln>
            <a:solidFill>
              <a:schemeClr val="tx1"/>
            </a:solidFill>
          </a:ln>
          <a:effectLst>
            <a:innerShdw blurRad="114300">
              <a:prstClr val="black"/>
            </a:innerShdw>
          </a:effectLst>
          <a:extLst/>
        </p:spPr>
        <p:txBody>
          <a:bodyPr wrap="square" tIns="91440" bIns="91440" anchor="ctr" anchorCtr="0">
            <a:spAutoFit/>
          </a:bodyPr>
          <a:lstStyle/>
          <a:p>
            <a:pPr>
              <a:lnSpc>
                <a:spcPct val="114000"/>
              </a:lnSpc>
              <a:tabLst>
                <a:tab pos="1943100" algn="l"/>
              </a:tabLst>
            </a:pPr>
            <a:r>
              <a:rPr lang="en-US" b="1" dirty="0" smtClean="0">
                <a:solidFill>
                  <a:srgbClr val="CC0000"/>
                </a:solidFill>
                <a:latin typeface="Liberation Sans" panose="020B0604020202020204" pitchFamily="34" charset="0"/>
              </a:rPr>
              <a:t>False</a:t>
            </a:r>
            <a:endParaRPr lang="en-US" sz="2000" b="1" dirty="0" smtClean="0">
              <a:solidFill>
                <a:srgbClr val="CC0000"/>
              </a:solidFill>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a:t>
            </a:r>
            <a:endParaRPr lang="en-US" altLang="en-US" dirty="0"/>
          </a:p>
        </p:txBody>
      </p:sp>
      <p:sp>
        <p:nvSpPr>
          <p:cNvPr id="19" name="Rectangle 18"/>
          <p:cNvSpPr/>
          <p:nvPr/>
        </p:nvSpPr>
        <p:spPr>
          <a:xfrm>
            <a:off x="7246960" y="4672450"/>
            <a:ext cx="1537638" cy="570477"/>
          </a:xfrm>
          <a:prstGeom prst="rect">
            <a:avLst/>
          </a:prstGeom>
          <a:solidFill>
            <a:schemeClr val="accent3"/>
          </a:solidFill>
          <a:ln>
            <a:solidFill>
              <a:schemeClr val="tx1"/>
            </a:solidFill>
          </a:ln>
          <a:effectLst>
            <a:innerShdw blurRad="114300">
              <a:prstClr val="black"/>
            </a:innerShdw>
          </a:effectLst>
          <a:extLst/>
        </p:spPr>
        <p:txBody>
          <a:bodyPr wrap="square" tIns="91440" bIns="91440" anchor="ctr" anchorCtr="0">
            <a:spAutoFit/>
          </a:bodyPr>
          <a:lstStyle/>
          <a:p>
            <a:pPr>
              <a:lnSpc>
                <a:spcPct val="114000"/>
              </a:lnSpc>
              <a:tabLst>
                <a:tab pos="1943100" algn="l"/>
              </a:tabLst>
            </a:pPr>
            <a:r>
              <a:rPr lang="en-US" b="1" dirty="0" smtClean="0">
                <a:solidFill>
                  <a:srgbClr val="CC0000"/>
                </a:solidFill>
                <a:latin typeface="Liberation Sans" panose="020B0604020202020204" pitchFamily="34" charset="0"/>
              </a:rPr>
              <a:t>False</a:t>
            </a:r>
            <a:endParaRPr lang="en-US" b="1" dirty="0">
              <a:solidFill>
                <a:srgbClr val="CC0000"/>
              </a:solidFill>
              <a:latin typeface="Liberation Sans" panose="020B0604020202020204" pitchFamily="34" charset="0"/>
            </a:endParaRPr>
          </a:p>
        </p:txBody>
      </p:sp>
      <p:sp>
        <p:nvSpPr>
          <p:cNvPr id="21" name="TextBox 2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2" name="TextBox 2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26044701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P spid="27"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Corporate Capital</a:t>
            </a:r>
          </a:p>
        </p:txBody>
      </p:sp>
      <p:sp>
        <p:nvSpPr>
          <p:cNvPr id="29719" name="Line 2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 name="Text Box 4"/>
          <p:cNvSpPr txBox="1">
            <a:spLocks noChangeArrowheads="1"/>
          </p:cNvSpPr>
          <p:nvPr/>
        </p:nvSpPr>
        <p:spPr bwMode="auto">
          <a:xfrm>
            <a:off x="609600" y="1353432"/>
            <a:ext cx="8001000" cy="4574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73138"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lgn="l">
              <a:lnSpc>
                <a:spcPct val="125000"/>
              </a:lnSpc>
              <a:spcBef>
                <a:spcPts val="1200"/>
              </a:spcBef>
              <a:buClr>
                <a:srgbClr val="CC0000"/>
              </a:buClr>
              <a:buSzPct val="80000"/>
            </a:pPr>
            <a:r>
              <a:rPr lang="en-US" sz="2300" dirty="0" smtClean="0">
                <a:solidFill>
                  <a:srgbClr val="000000"/>
                </a:solidFill>
                <a:latin typeface="Liberation Sans" panose="020B0604020202020204"/>
              </a:rPr>
              <a:t>Equity </a:t>
            </a:r>
            <a:r>
              <a:rPr lang="en-US" sz="2300" dirty="0">
                <a:solidFill>
                  <a:srgbClr val="000000"/>
                </a:solidFill>
                <a:latin typeface="Liberation Sans" panose="020B0604020202020204"/>
              </a:rPr>
              <a:t>is identified by various names: </a:t>
            </a:r>
            <a:endParaRPr lang="en-US" sz="2300" dirty="0" smtClean="0">
              <a:solidFill>
                <a:srgbClr val="000000"/>
              </a:solidFill>
              <a:latin typeface="Liberation Sans" panose="020B0604020202020204"/>
            </a:endParaRPr>
          </a:p>
          <a:p>
            <a:pPr marL="684213" algn="l">
              <a:lnSpc>
                <a:spcPct val="125000"/>
              </a:lnSpc>
              <a:spcBef>
                <a:spcPts val="1200"/>
              </a:spcBef>
              <a:buClr>
                <a:srgbClr val="CC0000"/>
              </a:buClr>
              <a:buSzPct val="80000"/>
              <a:buFont typeface="Wingdings" panose="05000000000000000000" pitchFamily="2" charset="2"/>
              <a:buChar char="u"/>
            </a:pPr>
            <a:r>
              <a:rPr lang="en-US" sz="2200" dirty="0" smtClean="0">
                <a:solidFill>
                  <a:srgbClr val="000000"/>
                </a:solidFill>
                <a:latin typeface="Liberation Sans" panose="020B0604020202020204"/>
              </a:rPr>
              <a:t>stockholders</a:t>
            </a:r>
            <a:r>
              <a:rPr lang="en-US" sz="2200" dirty="0">
                <a:solidFill>
                  <a:srgbClr val="000000"/>
                </a:solidFill>
                <a:latin typeface="Liberation Sans" panose="020B0604020202020204"/>
              </a:rPr>
              <a:t>’ equity, </a:t>
            </a:r>
            <a:endParaRPr lang="en-US" sz="2200" dirty="0" smtClean="0">
              <a:solidFill>
                <a:srgbClr val="000000"/>
              </a:solidFill>
              <a:latin typeface="Liberation Sans" panose="020B0604020202020204"/>
            </a:endParaRPr>
          </a:p>
          <a:p>
            <a:pPr marL="684213" algn="l">
              <a:lnSpc>
                <a:spcPct val="125000"/>
              </a:lnSpc>
              <a:spcBef>
                <a:spcPts val="1200"/>
              </a:spcBef>
              <a:buClr>
                <a:srgbClr val="CC0000"/>
              </a:buClr>
              <a:buSzPct val="80000"/>
              <a:buFont typeface="Wingdings" panose="05000000000000000000" pitchFamily="2" charset="2"/>
              <a:buChar char="u"/>
            </a:pPr>
            <a:r>
              <a:rPr lang="en-US" sz="2200" dirty="0" smtClean="0">
                <a:solidFill>
                  <a:srgbClr val="000000"/>
                </a:solidFill>
                <a:latin typeface="Liberation Sans" panose="020B0604020202020204"/>
              </a:rPr>
              <a:t>shareholders</a:t>
            </a:r>
            <a:r>
              <a:rPr lang="en-US" sz="2200" dirty="0">
                <a:solidFill>
                  <a:srgbClr val="000000"/>
                </a:solidFill>
                <a:latin typeface="Liberation Sans" panose="020B0604020202020204"/>
              </a:rPr>
              <a:t>’ equity, or </a:t>
            </a:r>
            <a:endParaRPr lang="en-US" sz="2200" dirty="0" smtClean="0">
              <a:solidFill>
                <a:srgbClr val="000000"/>
              </a:solidFill>
              <a:latin typeface="Liberation Sans" panose="020B0604020202020204"/>
            </a:endParaRPr>
          </a:p>
          <a:p>
            <a:pPr marL="684213" algn="l">
              <a:lnSpc>
                <a:spcPct val="125000"/>
              </a:lnSpc>
              <a:spcBef>
                <a:spcPts val="1200"/>
              </a:spcBef>
              <a:buClr>
                <a:srgbClr val="CC0000"/>
              </a:buClr>
              <a:buSzPct val="80000"/>
              <a:buFont typeface="Wingdings" panose="05000000000000000000" pitchFamily="2" charset="2"/>
              <a:buChar char="u"/>
            </a:pPr>
            <a:r>
              <a:rPr lang="en-US" sz="2200" dirty="0" smtClean="0">
                <a:solidFill>
                  <a:srgbClr val="000000"/>
                </a:solidFill>
                <a:latin typeface="Liberation Sans" panose="020B0604020202020204"/>
              </a:rPr>
              <a:t>corporate </a:t>
            </a:r>
            <a:r>
              <a:rPr lang="en-US" sz="2200" dirty="0">
                <a:solidFill>
                  <a:srgbClr val="000000"/>
                </a:solidFill>
                <a:latin typeface="Liberation Sans" panose="020B0604020202020204"/>
              </a:rPr>
              <a:t>capital. </a:t>
            </a:r>
            <a:endParaRPr lang="en-US" sz="2200" dirty="0" smtClean="0">
              <a:solidFill>
                <a:srgbClr val="000000"/>
              </a:solidFill>
              <a:latin typeface="Liberation Sans" panose="020B0604020202020204"/>
            </a:endParaRPr>
          </a:p>
          <a:p>
            <a:pPr marL="0" indent="0" algn="l">
              <a:lnSpc>
                <a:spcPct val="125000"/>
              </a:lnSpc>
              <a:spcBef>
                <a:spcPts val="1800"/>
              </a:spcBef>
              <a:buClr>
                <a:srgbClr val="CC0000"/>
              </a:buClr>
              <a:buSzPct val="80000"/>
            </a:pPr>
            <a:r>
              <a:rPr lang="en-US" sz="2300" dirty="0" smtClean="0">
                <a:solidFill>
                  <a:srgbClr val="000000"/>
                </a:solidFill>
                <a:latin typeface="Liberation Sans" panose="020B0604020202020204"/>
              </a:rPr>
              <a:t>The </a:t>
            </a:r>
            <a:r>
              <a:rPr lang="en-US" sz="2300" dirty="0">
                <a:solidFill>
                  <a:srgbClr val="000000"/>
                </a:solidFill>
                <a:latin typeface="Liberation Sans" panose="020B0604020202020204"/>
              </a:rPr>
              <a:t>equity section of a corporation’s statement of </a:t>
            </a:r>
            <a:r>
              <a:rPr lang="en-US" sz="2300" dirty="0" smtClean="0">
                <a:solidFill>
                  <a:srgbClr val="000000"/>
                </a:solidFill>
                <a:latin typeface="Liberation Sans" panose="020B0604020202020204"/>
              </a:rPr>
              <a:t>financial </a:t>
            </a:r>
            <a:r>
              <a:rPr lang="en-US" sz="2300" dirty="0">
                <a:solidFill>
                  <a:srgbClr val="000000"/>
                </a:solidFill>
                <a:latin typeface="Liberation Sans" panose="020B0604020202020204"/>
              </a:rPr>
              <a:t>position consists of two parts: </a:t>
            </a:r>
            <a:endParaRPr lang="en-US" sz="2300" dirty="0" smtClean="0">
              <a:solidFill>
                <a:srgbClr val="000000"/>
              </a:solidFill>
              <a:latin typeface="Liberation Sans" panose="020B0604020202020204"/>
            </a:endParaRPr>
          </a:p>
          <a:p>
            <a:pPr marL="684213" lvl="1" algn="l">
              <a:lnSpc>
                <a:spcPct val="125000"/>
              </a:lnSpc>
              <a:spcBef>
                <a:spcPts val="1200"/>
              </a:spcBef>
              <a:buSzPct val="100000"/>
              <a:buFont typeface="+mj-lt"/>
              <a:buAutoNum type="arabicPeriod"/>
            </a:pPr>
            <a:r>
              <a:rPr lang="en-US" sz="2200" dirty="0" smtClean="0">
                <a:solidFill>
                  <a:srgbClr val="000000"/>
                </a:solidFill>
                <a:latin typeface="Liberation Sans" panose="020B0604020202020204"/>
              </a:rPr>
              <a:t>share </a:t>
            </a:r>
            <a:r>
              <a:rPr lang="en-US" sz="2200" dirty="0">
                <a:solidFill>
                  <a:srgbClr val="000000"/>
                </a:solidFill>
                <a:latin typeface="Liberation Sans" panose="020B0604020202020204"/>
              </a:rPr>
              <a:t>capital and </a:t>
            </a:r>
          </a:p>
          <a:p>
            <a:pPr marL="684213" lvl="1" algn="l">
              <a:lnSpc>
                <a:spcPct val="125000"/>
              </a:lnSpc>
              <a:spcBef>
                <a:spcPts val="1200"/>
              </a:spcBef>
              <a:buSzPct val="100000"/>
              <a:buFont typeface="+mj-lt"/>
              <a:buAutoNum type="arabicPeriod"/>
            </a:pPr>
            <a:r>
              <a:rPr lang="en-US" sz="2200" dirty="0" smtClean="0">
                <a:solidFill>
                  <a:srgbClr val="000000"/>
                </a:solidFill>
                <a:latin typeface="Liberation Sans" panose="020B0604020202020204"/>
              </a:rPr>
              <a:t>retained </a:t>
            </a:r>
            <a:r>
              <a:rPr lang="en-US" sz="2200" dirty="0">
                <a:solidFill>
                  <a:srgbClr val="000000"/>
                </a:solidFill>
                <a:latin typeface="Liberation Sans" panose="020B0604020202020204"/>
              </a:rPr>
              <a:t>earnings (earned capital). </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Corporate Capital</a:t>
            </a:r>
          </a:p>
        </p:txBody>
      </p:sp>
      <p:sp>
        <p:nvSpPr>
          <p:cNvPr id="29719" name="Line 2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2972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60760"/>
            <a:ext cx="8534400" cy="2763241"/>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4491335"/>
            <a:ext cx="2231701" cy="461665"/>
          </a:xfrm>
          <a:prstGeom prst="rect">
            <a:avLst/>
          </a:prstGeom>
        </p:spPr>
        <p:txBody>
          <a:bodyPr wrap="square">
            <a:spAutoFit/>
          </a:bodyPr>
          <a:lstStyle/>
          <a:p>
            <a:pPr algn="l"/>
            <a:r>
              <a:rPr lang="en-US" sz="1200" b="1" dirty="0">
                <a:latin typeface="Liberation Sans" panose="020B0604020202020204"/>
              </a:rPr>
              <a:t>Illustration 11-5 </a:t>
            </a:r>
            <a:endParaRPr lang="en-US" sz="1200" b="1" dirty="0" smtClean="0">
              <a:latin typeface="Liberation Sans" panose="020B0604020202020204"/>
            </a:endParaRPr>
          </a:p>
          <a:p>
            <a:pPr algn="l"/>
            <a:r>
              <a:rPr lang="en-US" sz="1200" dirty="0" smtClean="0">
                <a:latin typeface="Liberation Sans" panose="020B0604020202020204"/>
              </a:rPr>
              <a:t>Equity </a:t>
            </a:r>
            <a:r>
              <a:rPr lang="en-US" sz="1200" dirty="0">
                <a:latin typeface="Liberation Sans" panose="020B0604020202020204"/>
              </a:rPr>
              <a:t>section</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Tree>
    <p:extLst>
      <p:ext uri="{BB962C8B-B14F-4D97-AF65-F5344CB8AC3E}">
        <p14:creationId xmlns:p14="http://schemas.microsoft.com/office/powerpoint/2010/main" val="49880775"/>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24"/>
          <p:cNvSpPr>
            <a:spLocks noChangeArrowheads="1"/>
          </p:cNvSpPr>
          <p:nvPr/>
        </p:nvSpPr>
        <p:spPr bwMode="auto">
          <a:xfrm>
            <a:off x="533400" y="1353432"/>
            <a:ext cx="815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20000"/>
              </a:spcBef>
              <a:buClr>
                <a:schemeClr val="tx1"/>
              </a:buClr>
              <a:buFont typeface="Wingdings" panose="05000000000000000000" pitchFamily="2" charset="2"/>
              <a:buNone/>
            </a:pPr>
            <a:r>
              <a:rPr lang="en-US" altLang="en-US" sz="2300" dirty="0">
                <a:latin typeface="Liberation Sans" panose="020B0604020202020204"/>
              </a:rPr>
              <a:t>Comparison of the equity accounts for a proprietorship, and a corporation</a:t>
            </a:r>
            <a:r>
              <a:rPr lang="en-US" altLang="en-US" sz="2300" dirty="0" smtClean="0">
                <a:latin typeface="Liberation Sans" panose="020B0604020202020204"/>
              </a:rPr>
              <a:t>.</a:t>
            </a:r>
            <a:endParaRPr lang="en-US" altLang="en-US" sz="2300" dirty="0">
              <a:latin typeface="Liberation Sans" panose="020B0604020202020204"/>
            </a:endParaRPr>
          </a:p>
        </p:txBody>
      </p:sp>
      <p:pic>
        <p:nvPicPr>
          <p:cNvPr id="3073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44953"/>
            <a:ext cx="7260908" cy="3703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Corporate Capital</a:t>
            </a:r>
          </a:p>
        </p:txBody>
      </p:sp>
      <p:sp>
        <p:nvSpPr>
          <p:cNvPr id="9" name="Line 2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2" name="Rectangle 1"/>
          <p:cNvSpPr/>
          <p:nvPr/>
        </p:nvSpPr>
        <p:spPr>
          <a:xfrm>
            <a:off x="695825" y="5405735"/>
            <a:ext cx="2580775" cy="461665"/>
          </a:xfrm>
          <a:prstGeom prst="rect">
            <a:avLst/>
          </a:prstGeom>
        </p:spPr>
        <p:txBody>
          <a:bodyPr wrap="square">
            <a:spAutoFit/>
          </a:bodyPr>
          <a:lstStyle/>
          <a:p>
            <a:pPr algn="l"/>
            <a:r>
              <a:rPr lang="en-US" sz="1200" b="1" dirty="0">
                <a:latin typeface="Liberation Sans" panose="020B0604020202020204"/>
              </a:rPr>
              <a:t>Illustration 11-6 </a:t>
            </a:r>
            <a:endParaRPr lang="en-US" sz="1200" b="1" dirty="0" smtClean="0">
              <a:latin typeface="Liberation Sans" panose="020B0604020202020204"/>
            </a:endParaRPr>
          </a:p>
          <a:p>
            <a:pPr algn="l"/>
            <a:r>
              <a:rPr lang="en-US" sz="1200" dirty="0" smtClean="0">
                <a:latin typeface="Liberation Sans" panose="020B0604020202020204"/>
              </a:rPr>
              <a:t>Comparison </a:t>
            </a:r>
            <a:r>
              <a:rPr lang="en-US" sz="1200" dirty="0">
                <a:latin typeface="Liberation Sans" panose="020B0604020202020204"/>
              </a:rPr>
              <a:t>of equity accounts</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225759" y="726854"/>
            <a:ext cx="1889901"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i="0" dirty="0" smtClean="0">
                <a:solidFill>
                  <a:schemeClr val="tx2">
                    <a:lumMod val="75000"/>
                  </a:schemeClr>
                </a:solidFill>
                <a:latin typeface="Arial" panose="020B0604020202020204" pitchFamily="34" charset="0"/>
                <a:cs typeface="Arial" panose="020B0604020202020204" pitchFamily="34" charset="0"/>
              </a:rPr>
              <a:t>11</a:t>
            </a:r>
            <a:endParaRPr lang="en-US" altLang="en-US" sz="9600" i="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2209800"/>
            <a:ext cx="8331200" cy="389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14000"/>
              </a:lnSpc>
              <a:spcBef>
                <a:spcPts val="600"/>
              </a:spcBef>
              <a:defRPr/>
            </a:pPr>
            <a:r>
              <a:rPr lang="en-US" sz="2200" b="1" i="0"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14000"/>
              </a:lnSpc>
              <a:spcBef>
                <a:spcPts val="600"/>
              </a:spcBef>
              <a:spcAft>
                <a:spcPts val="0"/>
              </a:spcAft>
              <a:defRPr/>
            </a:pPr>
            <a:r>
              <a:rPr lang="en-US" sz="2000" b="0" i="0" dirty="0" smtClean="0">
                <a:solidFill>
                  <a:schemeClr val="tx1"/>
                </a:solidFill>
                <a:latin typeface="Liberation Sans" panose="020B0604020202020204" pitchFamily="34" charset="0"/>
              </a:rPr>
              <a:t>After </a:t>
            </a:r>
            <a:r>
              <a:rPr lang="en-US" sz="2000" b="0" i="0"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14000"/>
              </a:lnSpc>
              <a:spcBef>
                <a:spcPts val="600"/>
              </a:spcBef>
              <a:buClr>
                <a:srgbClr val="CC0000"/>
              </a:buClr>
              <a:buFont typeface="+mj-lt"/>
              <a:buAutoNum type="arabicPeriod"/>
              <a:defRPr/>
            </a:pPr>
            <a:r>
              <a:rPr lang="en-US" sz="2000" dirty="0" smtClean="0">
                <a:latin typeface="Liberation Sans" panose="020B0604020202020204" pitchFamily="34" charset="0"/>
              </a:rPr>
              <a:t>Identify </a:t>
            </a:r>
            <a:r>
              <a:rPr lang="en-US" sz="2000" dirty="0">
                <a:latin typeface="Liberation Sans" panose="020B0604020202020204" pitchFamily="34" charset="0"/>
              </a:rPr>
              <a:t>the major characteristics of a corporation. </a:t>
            </a:r>
            <a:endParaRPr lang="en-US" sz="2000" dirty="0" smtClean="0">
              <a:latin typeface="Liberation Sans" panose="020B0604020202020204" pitchFamily="34" charset="0"/>
            </a:endParaRPr>
          </a:p>
          <a:p>
            <a:pPr marL="341313" indent="-341313" algn="l" defTabSz="865188" eaLnBrk="1" hangingPunct="1">
              <a:lnSpc>
                <a:spcPct val="114000"/>
              </a:lnSpc>
              <a:spcBef>
                <a:spcPts val="600"/>
              </a:spcBef>
              <a:buClr>
                <a:srgbClr val="CC0000"/>
              </a:buClr>
              <a:buFont typeface="+mj-lt"/>
              <a:buAutoNum type="arabicPeriod"/>
              <a:defRPr/>
            </a:pPr>
            <a:r>
              <a:rPr lang="en-US" sz="2000" dirty="0" smtClean="0">
                <a:latin typeface="Liberation Sans" panose="020B0604020202020204" pitchFamily="34" charset="0"/>
              </a:rPr>
              <a:t>Record </a:t>
            </a:r>
            <a:r>
              <a:rPr lang="en-US" sz="2000" dirty="0">
                <a:latin typeface="Liberation Sans" panose="020B0604020202020204" pitchFamily="34" charset="0"/>
              </a:rPr>
              <a:t>the issuance of ordinary shares. </a:t>
            </a:r>
            <a:endParaRPr lang="en-US" sz="2000" dirty="0" smtClean="0">
              <a:latin typeface="Liberation Sans" panose="020B0604020202020204" pitchFamily="34" charset="0"/>
            </a:endParaRPr>
          </a:p>
          <a:p>
            <a:pPr marL="341313" indent="-341313" algn="l" defTabSz="865188" eaLnBrk="1" hangingPunct="1">
              <a:lnSpc>
                <a:spcPct val="114000"/>
              </a:lnSpc>
              <a:spcBef>
                <a:spcPts val="600"/>
              </a:spcBef>
              <a:buClr>
                <a:srgbClr val="CC0000"/>
              </a:buClr>
              <a:buFont typeface="+mj-lt"/>
              <a:buAutoNum type="arabicPeriod"/>
              <a:defRPr/>
            </a:pPr>
            <a:r>
              <a:rPr lang="en-US" sz="2000" dirty="0" smtClean="0">
                <a:latin typeface="Liberation Sans" panose="020B0604020202020204" pitchFamily="34" charset="0"/>
              </a:rPr>
              <a:t>Explain </a:t>
            </a:r>
            <a:r>
              <a:rPr lang="en-US" sz="2000" dirty="0">
                <a:latin typeface="Liberation Sans" panose="020B0604020202020204" pitchFamily="34" charset="0"/>
              </a:rPr>
              <a:t>the accounting for treasury shares. </a:t>
            </a:r>
            <a:r>
              <a:rPr lang="en-US" sz="2000" dirty="0" smtClean="0">
                <a:latin typeface="Liberation Sans" panose="020B0604020202020204" pitchFamily="34" charset="0"/>
              </a:rPr>
              <a:t> </a:t>
            </a:r>
          </a:p>
          <a:p>
            <a:pPr marL="341313" indent="-341313" algn="l" defTabSz="865188" eaLnBrk="1" hangingPunct="1">
              <a:lnSpc>
                <a:spcPct val="114000"/>
              </a:lnSpc>
              <a:spcBef>
                <a:spcPts val="600"/>
              </a:spcBef>
              <a:buClr>
                <a:srgbClr val="CC0000"/>
              </a:buClr>
              <a:buFont typeface="+mj-lt"/>
              <a:buAutoNum type="arabicPeriod"/>
              <a:defRPr/>
            </a:pPr>
            <a:r>
              <a:rPr lang="en-US" sz="2000" dirty="0" smtClean="0">
                <a:latin typeface="Liberation Sans" panose="020B0604020202020204" pitchFamily="34" charset="0"/>
              </a:rPr>
              <a:t>Differentiate </a:t>
            </a:r>
            <a:r>
              <a:rPr lang="en-US" sz="2000" dirty="0">
                <a:latin typeface="Liberation Sans" panose="020B0604020202020204" pitchFamily="34" charset="0"/>
              </a:rPr>
              <a:t>preference shares from ordinary shares. </a:t>
            </a:r>
            <a:r>
              <a:rPr lang="en-US" sz="2000" dirty="0" smtClean="0">
                <a:latin typeface="Liberation Sans" panose="020B0604020202020204" pitchFamily="34" charset="0"/>
              </a:rPr>
              <a:t> </a:t>
            </a:r>
          </a:p>
          <a:p>
            <a:pPr marL="341313" indent="-341313" algn="l" defTabSz="865188" eaLnBrk="1" hangingPunct="1">
              <a:lnSpc>
                <a:spcPct val="114000"/>
              </a:lnSpc>
              <a:spcBef>
                <a:spcPts val="600"/>
              </a:spcBef>
              <a:buClr>
                <a:srgbClr val="CC0000"/>
              </a:buClr>
              <a:buFont typeface="+mj-lt"/>
              <a:buAutoNum type="arabicPeriod"/>
              <a:defRPr/>
            </a:pPr>
            <a:r>
              <a:rPr lang="en-US" sz="2000" dirty="0" smtClean="0">
                <a:latin typeface="Liberation Sans" panose="020B0604020202020204" pitchFamily="34" charset="0"/>
              </a:rPr>
              <a:t>Prepare </a:t>
            </a:r>
            <a:r>
              <a:rPr lang="en-US" sz="2000" dirty="0">
                <a:latin typeface="Liberation Sans" panose="020B0604020202020204" pitchFamily="34" charset="0"/>
              </a:rPr>
              <a:t>the entries for cash dividends and share dividends. </a:t>
            </a:r>
            <a:r>
              <a:rPr lang="en-US" sz="2000" dirty="0" smtClean="0">
                <a:latin typeface="Liberation Sans" panose="020B0604020202020204" pitchFamily="34" charset="0"/>
              </a:rPr>
              <a:t> </a:t>
            </a:r>
          </a:p>
          <a:p>
            <a:pPr marL="341313" indent="-341313" algn="l" defTabSz="865188" eaLnBrk="1" hangingPunct="1">
              <a:lnSpc>
                <a:spcPct val="114000"/>
              </a:lnSpc>
              <a:spcBef>
                <a:spcPts val="600"/>
              </a:spcBef>
              <a:buClr>
                <a:srgbClr val="CC0000"/>
              </a:buClr>
              <a:buFont typeface="+mj-lt"/>
              <a:buAutoNum type="arabicPeriod"/>
              <a:defRPr/>
            </a:pPr>
            <a:r>
              <a:rPr lang="en-US" sz="2000" dirty="0" smtClean="0">
                <a:latin typeface="Liberation Sans" panose="020B0604020202020204" pitchFamily="34" charset="0"/>
              </a:rPr>
              <a:t>Identify </a:t>
            </a:r>
            <a:r>
              <a:rPr lang="en-US" sz="2000" dirty="0">
                <a:latin typeface="Liberation Sans" panose="020B0604020202020204" pitchFamily="34" charset="0"/>
              </a:rPr>
              <a:t>the items reported in a retained </a:t>
            </a:r>
            <a:r>
              <a:rPr lang="en-US" sz="2000" dirty="0" smtClean="0">
                <a:latin typeface="Liberation Sans" panose="020B0604020202020204" pitchFamily="34" charset="0"/>
              </a:rPr>
              <a:t>earnings </a:t>
            </a:r>
            <a:r>
              <a:rPr lang="en-US" sz="2000" dirty="0">
                <a:latin typeface="Liberation Sans" panose="020B0604020202020204" pitchFamily="34" charset="0"/>
              </a:rPr>
              <a:t>statement. </a:t>
            </a:r>
            <a:endParaRPr lang="en-US" sz="2000" dirty="0" smtClean="0">
              <a:latin typeface="Liberation Sans" panose="020B0604020202020204" pitchFamily="34" charset="0"/>
            </a:endParaRPr>
          </a:p>
          <a:p>
            <a:pPr marL="341313" indent="-341313" algn="l" defTabSz="865188" eaLnBrk="1" hangingPunct="1">
              <a:lnSpc>
                <a:spcPct val="114000"/>
              </a:lnSpc>
              <a:spcBef>
                <a:spcPts val="600"/>
              </a:spcBef>
              <a:buClr>
                <a:srgbClr val="CC0000"/>
              </a:buClr>
              <a:buFont typeface="+mj-lt"/>
              <a:buAutoNum type="arabicPeriod"/>
              <a:defRPr/>
            </a:pPr>
            <a:r>
              <a:rPr lang="en-US" sz="2000" dirty="0" smtClean="0">
                <a:latin typeface="Liberation Sans" panose="020B0604020202020204" pitchFamily="34" charset="0"/>
              </a:rPr>
              <a:t>Prepare </a:t>
            </a:r>
            <a:r>
              <a:rPr lang="en-US" sz="2000" dirty="0">
                <a:latin typeface="Liberation Sans" panose="020B0604020202020204" pitchFamily="34" charset="0"/>
              </a:rPr>
              <a:t>and analyze a comprehensive equity section.</a:t>
            </a:r>
          </a:p>
        </p:txBody>
      </p:sp>
      <p:sp>
        <p:nvSpPr>
          <p:cNvPr id="9" name="Rectangle 2051"/>
          <p:cNvSpPr txBox="1">
            <a:spLocks noChangeArrowheads="1"/>
          </p:cNvSpPr>
          <p:nvPr/>
        </p:nvSpPr>
        <p:spPr bwMode="auto">
          <a:xfrm>
            <a:off x="329603" y="381000"/>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i="0" dirty="0" smtClean="0">
                <a:solidFill>
                  <a:srgbClr val="5F5F5F"/>
                </a:solidFill>
                <a:latin typeface="Liberation Sans" panose="020B0604020202020204" pitchFamily="34" charset="0"/>
                <a:cs typeface="Arial" panose="020B0604020202020204" pitchFamily="34" charset="0"/>
              </a:rPr>
              <a:t>CHAPTER</a:t>
            </a:r>
            <a:endParaRPr lang="en-US" altLang="en-US" sz="8800" i="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362200" y="341136"/>
            <a:ext cx="6629400" cy="175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3500" b="1" dirty="0" smtClean="0">
                <a:solidFill>
                  <a:srgbClr val="5F5F5F"/>
                </a:solidFill>
                <a:latin typeface="Liberation Sans" panose="020B0604020202020204" pitchFamily="34" charset="0"/>
              </a:rPr>
              <a:t>Corporations</a:t>
            </a:r>
            <a:r>
              <a:rPr lang="en-US" altLang="en-US" sz="3500" b="1" dirty="0">
                <a:solidFill>
                  <a:srgbClr val="5F5F5F"/>
                </a:solidFill>
                <a:latin typeface="Liberation Sans" panose="020B0604020202020204" pitchFamily="34" charset="0"/>
              </a:rPr>
              <a:t>: Organization, Share Transactions, Dividends, and Retained </a:t>
            </a:r>
            <a:r>
              <a:rPr lang="en-US" altLang="en-US" sz="3500" b="1" dirty="0" smtClean="0">
                <a:solidFill>
                  <a:srgbClr val="5F5F5F"/>
                </a:solidFill>
                <a:latin typeface="Liberation Sans" panose="020B0604020202020204" pitchFamily="34" charset="0"/>
              </a:rPr>
              <a:t>Earnings</a:t>
            </a:r>
            <a:endParaRPr lang="en-US" altLang="en-US" sz="3500" b="1" i="0"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2133600" y="426122"/>
            <a:ext cx="0" cy="1521333"/>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latin typeface="Liberation Sans" panose="020B0604020202020204" pitchFamily="34" charset="0"/>
            </a:endParaRPr>
          </a:p>
        </p:txBody>
      </p:sp>
    </p:spTree>
    <p:extLst>
      <p:ext uri="{BB962C8B-B14F-4D97-AF65-F5344CB8AC3E}">
        <p14:creationId xmlns:p14="http://schemas.microsoft.com/office/powerpoint/2010/main" val="226004980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461808"/>
            <a:ext cx="7391400"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00"/>
                </a:solidFill>
                <a:latin typeface="Liberation Sans" panose="020B0604020202020204" pitchFamily="34" charset="0"/>
              </a:rPr>
              <a:t>People, Planet, and Profit Insight</a:t>
            </a:r>
            <a:endParaRPr lang="en-US" sz="2800" b="1" dirty="0" smtClean="0">
              <a:solidFill>
                <a:srgbClr val="006600"/>
              </a:solidFill>
              <a:latin typeface="Liberation Sans" panose="020B0604020202020204" pitchFamily="34" charset="0"/>
            </a:endParaRPr>
          </a:p>
        </p:txBody>
      </p:sp>
      <p:sp>
        <p:nvSpPr>
          <p:cNvPr id="2" name="Rectangle 1"/>
          <p:cNvSpPr/>
          <p:nvPr/>
        </p:nvSpPr>
        <p:spPr>
          <a:xfrm>
            <a:off x="457200" y="1071408"/>
            <a:ext cx="8153400" cy="3216265"/>
          </a:xfrm>
          <a:prstGeom prst="rect">
            <a:avLst/>
          </a:prstGeom>
        </p:spPr>
        <p:txBody>
          <a:bodyPr wrap="square">
            <a:spAutoFit/>
          </a:bodyPr>
          <a:lstStyle/>
          <a:p>
            <a:pPr algn="just">
              <a:lnSpc>
                <a:spcPct val="110000"/>
              </a:lnSpc>
              <a:spcBef>
                <a:spcPts val="600"/>
              </a:spcBef>
            </a:pPr>
            <a:r>
              <a:rPr lang="en-US" sz="1800" b="1" dirty="0" smtClean="0">
                <a:latin typeface="Liberation Sans" panose="020B0604020202020204" pitchFamily="34" charset="0"/>
              </a:rPr>
              <a:t>The Impact of Corporate Social Responsibility</a:t>
            </a:r>
          </a:p>
          <a:p>
            <a:pPr algn="just">
              <a:lnSpc>
                <a:spcPct val="110000"/>
              </a:lnSpc>
              <a:spcBef>
                <a:spcPts val="600"/>
              </a:spcBef>
            </a:pPr>
            <a:r>
              <a:rPr lang="en-US" sz="1800" dirty="0" smtClean="0">
                <a:latin typeface="Liberation Sans" panose="020B0604020202020204" pitchFamily="34" charset="0"/>
              </a:rPr>
              <a:t>A recent survey conducted by  Institutional Shareholder Services, a U.S. proxy advisory firm, shows that 83% of investors now believe environmental and social factors can have a significant  impact on shareholder value over the long term. This belief is clearly visible in the rising level of support for shareholder proposals requesting action related to social and environmental issues. The following table shows that the number of corporate social responsibility (CSR)-related shareholder proposals rose from 150 in 2000 to 191 in 2010. Moreover, those proposals garnered average voting support of 18.4% of votes cast versus just 7.5% a decade earlier.</a:t>
            </a:r>
          </a:p>
        </p:txBody>
      </p:sp>
      <p:sp>
        <p:nvSpPr>
          <p:cNvPr id="7" name="Rectangle 6"/>
          <p:cNvSpPr/>
          <p:nvPr/>
        </p:nvSpPr>
        <p:spPr bwMode="auto">
          <a:xfrm>
            <a:off x="332096" y="353704"/>
            <a:ext cx="8458200" cy="588573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318448" y="6239442"/>
            <a:ext cx="8476488" cy="161358"/>
          </a:xfrm>
          <a:prstGeom prst="rect">
            <a:avLst/>
          </a:prstGeom>
          <a:solidFill>
            <a:srgbClr val="0066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9" name="Rectangle 8"/>
          <p:cNvSpPr/>
          <p:nvPr/>
        </p:nvSpPr>
        <p:spPr>
          <a:xfrm>
            <a:off x="457200" y="5490502"/>
            <a:ext cx="8153400" cy="634020"/>
          </a:xfrm>
          <a:prstGeom prst="rect">
            <a:avLst/>
          </a:prstGeom>
        </p:spPr>
        <p:txBody>
          <a:bodyPr wrap="square">
            <a:spAutoFit/>
          </a:bodyPr>
          <a:lstStyle/>
          <a:p>
            <a:pPr algn="just">
              <a:lnSpc>
                <a:spcPct val="110000"/>
              </a:lnSpc>
            </a:pPr>
            <a:r>
              <a:rPr lang="en-US" sz="1600" i="1" dirty="0" smtClean="0">
                <a:latin typeface="Liberation Sans" panose="020B0604020202020204" pitchFamily="34" charset="0"/>
              </a:rPr>
              <a:t>Source: </a:t>
            </a:r>
            <a:r>
              <a:rPr lang="en-US" sz="1600" dirty="0" smtClean="0">
                <a:latin typeface="Liberation Sans" panose="020B0604020202020204" pitchFamily="34" charset="0"/>
              </a:rPr>
              <a:t>Investor Responsibility Research Center, Ernst &amp; Young, </a:t>
            </a:r>
            <a:r>
              <a:rPr lang="en-US" sz="1600" i="1" dirty="0" smtClean="0">
                <a:latin typeface="Liberation Sans" panose="020B0604020202020204" pitchFamily="34" charset="0"/>
              </a:rPr>
              <a:t>Seven Questions CEOs and Boards Should Ask About: “Triple Bottom Line” Reporting.</a:t>
            </a:r>
          </a:p>
        </p:txBody>
      </p:sp>
      <p:pic>
        <p:nvPicPr>
          <p:cNvPr id="5" name="Picture 4"/>
          <p:cNvPicPr>
            <a:picLocks noChangeAspect="1"/>
          </p:cNvPicPr>
          <p:nvPr/>
        </p:nvPicPr>
        <p:blipFill>
          <a:blip r:embed="rId3"/>
          <a:stretch>
            <a:fillRect/>
          </a:stretch>
        </p:blipFill>
        <p:spPr>
          <a:xfrm>
            <a:off x="767072" y="4267200"/>
            <a:ext cx="7609857" cy="1125612"/>
          </a:xfrm>
          <a:prstGeom prst="rect">
            <a:avLst/>
          </a:prstGeom>
        </p:spPr>
      </p:pic>
      <p:sp>
        <p:nvSpPr>
          <p:cNvPr id="10" name="Text Box 3"/>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Tree>
    <p:extLst>
      <p:ext uri="{BB962C8B-B14F-4D97-AF65-F5344CB8AC3E}">
        <p14:creationId xmlns:p14="http://schemas.microsoft.com/office/powerpoint/2010/main" val="583396368"/>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Rectangle 3"/>
          <p:cNvSpPr>
            <a:spLocks noChangeArrowheads="1"/>
          </p:cNvSpPr>
          <p:nvPr/>
        </p:nvSpPr>
        <p:spPr bwMode="auto">
          <a:xfrm>
            <a:off x="609600" y="1311569"/>
            <a:ext cx="8153400" cy="1304203"/>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400">
                <a:solidFill>
                  <a:schemeClr val="tx1"/>
                </a:solidFill>
                <a:latin typeface="Times New Roman" panose="02020603050405020304" pitchFamily="18" charset="0"/>
              </a:defRPr>
            </a:lvl1pPr>
            <a:lvl2pPr marL="971550" indent="-457200">
              <a:tabLst>
                <a:tab pos="2057400" algn="l"/>
              </a:tabLst>
              <a:defRPr sz="2400">
                <a:solidFill>
                  <a:schemeClr val="tx1"/>
                </a:solidFill>
                <a:latin typeface="Times New Roman" panose="02020603050405020304" pitchFamily="18" charset="0"/>
              </a:defRPr>
            </a:lvl2pPr>
            <a:lvl3pPr marL="1543050" indent="-457200">
              <a:tabLst>
                <a:tab pos="2057400" algn="l"/>
              </a:tabLst>
              <a:defRPr sz="2400">
                <a:solidFill>
                  <a:schemeClr val="tx1"/>
                </a:solidFill>
                <a:latin typeface="Times New Roman" panose="02020603050405020304" pitchFamily="18" charset="0"/>
              </a:defRPr>
            </a:lvl3pPr>
            <a:lvl4pPr marL="2114550" indent="-457200">
              <a:tabLst>
                <a:tab pos="2057400" algn="l"/>
              </a:tabLst>
              <a:defRPr sz="2400">
                <a:solidFill>
                  <a:schemeClr val="tx1"/>
                </a:solidFill>
                <a:latin typeface="Times New Roman" panose="02020603050405020304" pitchFamily="18" charset="0"/>
              </a:defRPr>
            </a:lvl4pPr>
            <a:lvl5pPr marL="2686050" indent="-457200">
              <a:tabLst>
                <a:tab pos="2057400" algn="l"/>
              </a:tabLst>
              <a:defRPr sz="2400">
                <a:solidFill>
                  <a:schemeClr val="tx1"/>
                </a:solidFill>
                <a:latin typeface="Times New Roman" panose="02020603050405020304" pitchFamily="18" charset="0"/>
              </a:defRPr>
            </a:lvl5pPr>
            <a:lvl6pPr marL="3143250" indent="-457200" algn="ctr" eaLnBrk="0" fontAlgn="base" hangingPunct="0">
              <a:spcBef>
                <a:spcPct val="0"/>
              </a:spcBef>
              <a:spcAft>
                <a:spcPct val="0"/>
              </a:spcAft>
              <a:tabLst>
                <a:tab pos="2057400" algn="l"/>
              </a:tabLst>
              <a:defRPr sz="2400">
                <a:solidFill>
                  <a:schemeClr val="tx1"/>
                </a:solidFill>
                <a:latin typeface="Times New Roman" panose="02020603050405020304" pitchFamily="18" charset="0"/>
              </a:defRPr>
            </a:lvl6pPr>
            <a:lvl7pPr marL="3600450" indent="-457200" algn="ctr" eaLnBrk="0" fontAlgn="base" hangingPunct="0">
              <a:spcBef>
                <a:spcPct val="0"/>
              </a:spcBef>
              <a:spcAft>
                <a:spcPct val="0"/>
              </a:spcAft>
              <a:tabLst>
                <a:tab pos="2057400" algn="l"/>
              </a:tabLst>
              <a:defRPr sz="2400">
                <a:solidFill>
                  <a:schemeClr val="tx1"/>
                </a:solidFill>
                <a:latin typeface="Times New Roman" panose="02020603050405020304" pitchFamily="18" charset="0"/>
              </a:defRPr>
            </a:lvl7pPr>
            <a:lvl8pPr marL="4057650" indent="-457200" algn="ctr" eaLnBrk="0" fontAlgn="base" hangingPunct="0">
              <a:spcBef>
                <a:spcPct val="0"/>
              </a:spcBef>
              <a:spcAft>
                <a:spcPct val="0"/>
              </a:spcAft>
              <a:tabLst>
                <a:tab pos="2057400" algn="l"/>
              </a:tabLst>
              <a:defRPr sz="2400">
                <a:solidFill>
                  <a:schemeClr val="tx1"/>
                </a:solidFill>
                <a:latin typeface="Times New Roman" panose="02020603050405020304" pitchFamily="18" charset="0"/>
              </a:defRPr>
            </a:lvl8pPr>
            <a:lvl9pPr marL="4514850" indent="-457200" algn="ctr" eaLnBrk="0" fontAlgn="base" hangingPunct="0">
              <a:spcBef>
                <a:spcPct val="0"/>
              </a:spcBef>
              <a:spcAft>
                <a:spcPct val="0"/>
              </a:spcAft>
              <a:tabLst>
                <a:tab pos="2057400" algn="l"/>
              </a:tabLst>
              <a:defRPr sz="2400">
                <a:solidFill>
                  <a:schemeClr val="tx1"/>
                </a:solidFill>
                <a:latin typeface="Times New Roman" panose="02020603050405020304" pitchFamily="18" charset="0"/>
              </a:defRPr>
            </a:lvl9pPr>
          </a:lstStyle>
          <a:p>
            <a:pPr algn="l">
              <a:lnSpc>
                <a:spcPct val="125000"/>
              </a:lnSpc>
              <a:spcBef>
                <a:spcPct val="50000"/>
              </a:spcBef>
            </a:pPr>
            <a:r>
              <a:rPr lang="en-US" altLang="en-US" sz="2100" dirty="0">
                <a:latin typeface="Liberation Sans" panose="020B0604020202020204"/>
              </a:rPr>
              <a:t>At the end of its first year of operation, Doral </a:t>
            </a:r>
            <a:r>
              <a:rPr lang="en-US" altLang="en-US" sz="2100" dirty="0" smtClean="0">
                <a:latin typeface="Liberation Sans" panose="020B0604020202020204"/>
              </a:rPr>
              <a:t>AG has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750,000 of ordinary share and net income of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122,000. Prepare (a) the closing entry for net income and (b) the equity section at year-end. </a:t>
            </a:r>
          </a:p>
        </p:txBody>
      </p:sp>
      <p:sp>
        <p:nvSpPr>
          <p:cNvPr id="296982" name="Text Box 22"/>
          <p:cNvSpPr txBox="1">
            <a:spLocks noChangeArrowheads="1"/>
          </p:cNvSpPr>
          <p:nvPr/>
        </p:nvSpPr>
        <p:spPr bwMode="auto">
          <a:xfrm>
            <a:off x="1219200" y="2973388"/>
            <a:ext cx="7467600" cy="245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914400" algn="l"/>
                <a:tab pos="5486400" algn="r"/>
                <a:tab pos="6858000" algn="r"/>
              </a:tabLst>
              <a:defRPr sz="2400">
                <a:solidFill>
                  <a:schemeClr val="tx1"/>
                </a:solidFill>
                <a:latin typeface="Times New Roman" panose="02020603050405020304" pitchFamily="18" charset="0"/>
              </a:defRPr>
            </a:lvl1pPr>
            <a:lvl2pPr marL="571500">
              <a:tabLst>
                <a:tab pos="914400" algn="l"/>
                <a:tab pos="5486400" algn="r"/>
                <a:tab pos="6858000" algn="r"/>
              </a:tabLst>
              <a:defRPr sz="2400">
                <a:solidFill>
                  <a:schemeClr val="tx1"/>
                </a:solidFill>
                <a:latin typeface="Times New Roman" panose="02020603050405020304" pitchFamily="18" charset="0"/>
              </a:defRPr>
            </a:lvl2pPr>
            <a:lvl3pPr>
              <a:tabLst>
                <a:tab pos="914400" algn="l"/>
                <a:tab pos="5486400" algn="r"/>
                <a:tab pos="6858000" algn="r"/>
              </a:tabLst>
              <a:defRPr sz="2400">
                <a:solidFill>
                  <a:schemeClr val="tx1"/>
                </a:solidFill>
                <a:latin typeface="Times New Roman" panose="02020603050405020304" pitchFamily="18" charset="0"/>
              </a:defRPr>
            </a:lvl3pPr>
            <a:lvl4pPr>
              <a:tabLst>
                <a:tab pos="914400" algn="l"/>
                <a:tab pos="5486400" algn="r"/>
                <a:tab pos="6858000" algn="r"/>
              </a:tabLst>
              <a:defRPr sz="2400">
                <a:solidFill>
                  <a:schemeClr val="tx1"/>
                </a:solidFill>
                <a:latin typeface="Times New Roman" panose="02020603050405020304" pitchFamily="18" charset="0"/>
              </a:defRPr>
            </a:lvl4pPr>
            <a:lvl5pPr>
              <a:tabLst>
                <a:tab pos="914400" algn="l"/>
                <a:tab pos="5486400" algn="r"/>
                <a:tab pos="6858000" algn="r"/>
              </a:tabLst>
              <a:defRPr sz="2400">
                <a:solidFill>
                  <a:schemeClr val="tx1"/>
                </a:solidFill>
                <a:latin typeface="Times New Roman" panose="02020603050405020304" pitchFamily="18" charset="0"/>
              </a:defRPr>
            </a:lvl5pPr>
            <a:lvl6pPr algn="ctr" eaLnBrk="0" fontAlgn="base" hangingPunct="0">
              <a:spcBef>
                <a:spcPct val="0"/>
              </a:spcBef>
              <a:spcAft>
                <a:spcPct val="0"/>
              </a:spcAft>
              <a:tabLst>
                <a:tab pos="914400" algn="l"/>
                <a:tab pos="5486400" algn="r"/>
                <a:tab pos="6858000" algn="r"/>
              </a:tabLst>
              <a:defRPr sz="2400">
                <a:solidFill>
                  <a:schemeClr val="tx1"/>
                </a:solidFill>
                <a:latin typeface="Times New Roman" panose="02020603050405020304" pitchFamily="18" charset="0"/>
              </a:defRPr>
            </a:lvl6pPr>
            <a:lvl7pPr algn="ctr" eaLnBrk="0" fontAlgn="base" hangingPunct="0">
              <a:spcBef>
                <a:spcPct val="0"/>
              </a:spcBef>
              <a:spcAft>
                <a:spcPct val="0"/>
              </a:spcAft>
              <a:tabLst>
                <a:tab pos="914400" algn="l"/>
                <a:tab pos="5486400" algn="r"/>
                <a:tab pos="6858000" algn="r"/>
              </a:tabLst>
              <a:defRPr sz="2400">
                <a:solidFill>
                  <a:schemeClr val="tx1"/>
                </a:solidFill>
                <a:latin typeface="Times New Roman" panose="02020603050405020304" pitchFamily="18" charset="0"/>
              </a:defRPr>
            </a:lvl7pPr>
            <a:lvl8pPr algn="ctr" eaLnBrk="0" fontAlgn="base" hangingPunct="0">
              <a:spcBef>
                <a:spcPct val="0"/>
              </a:spcBef>
              <a:spcAft>
                <a:spcPct val="0"/>
              </a:spcAft>
              <a:tabLst>
                <a:tab pos="914400" algn="l"/>
                <a:tab pos="5486400" algn="r"/>
                <a:tab pos="6858000" algn="r"/>
              </a:tabLst>
              <a:defRPr sz="2400">
                <a:solidFill>
                  <a:schemeClr val="tx1"/>
                </a:solidFill>
                <a:latin typeface="Times New Roman" panose="02020603050405020304" pitchFamily="18" charset="0"/>
              </a:defRPr>
            </a:lvl8pPr>
            <a:lvl9pPr algn="ctr" eaLnBrk="0" fontAlgn="base" hangingPunct="0">
              <a:spcBef>
                <a:spcPct val="0"/>
              </a:spcBef>
              <a:spcAft>
                <a:spcPct val="0"/>
              </a:spcAft>
              <a:tabLst>
                <a:tab pos="914400" algn="l"/>
                <a:tab pos="5486400" algn="r"/>
                <a:tab pos="6858000" algn="r"/>
              </a:tabLst>
              <a:defRPr sz="2400">
                <a:solidFill>
                  <a:schemeClr val="tx1"/>
                </a:solidFill>
                <a:latin typeface="Times New Roman" panose="02020603050405020304" pitchFamily="18" charset="0"/>
              </a:defRPr>
            </a:lvl9pPr>
          </a:lstStyle>
          <a:p>
            <a:pPr algn="l">
              <a:spcBef>
                <a:spcPct val="25000"/>
              </a:spcBef>
            </a:pPr>
            <a:r>
              <a:rPr lang="en-US" altLang="en-US" sz="2000" dirty="0">
                <a:latin typeface="Liberation Sans" panose="020B0604020202020204"/>
              </a:rPr>
              <a:t>Income </a:t>
            </a:r>
            <a:r>
              <a:rPr lang="en-US" altLang="en-US" sz="2000" dirty="0" smtClean="0">
                <a:latin typeface="Liberation Sans" panose="020B0604020202020204"/>
              </a:rPr>
              <a:t>Summary</a:t>
            </a:r>
            <a:r>
              <a:rPr lang="en-US" altLang="en-US" sz="2000" dirty="0">
                <a:latin typeface="Liberation Sans" panose="020B0604020202020204"/>
              </a:rPr>
              <a:t>	122,000</a:t>
            </a:r>
          </a:p>
          <a:p>
            <a:pPr algn="l">
              <a:spcBef>
                <a:spcPct val="25000"/>
              </a:spcBef>
            </a:pPr>
            <a:r>
              <a:rPr lang="en-US" altLang="en-US" sz="2000" dirty="0">
                <a:latin typeface="Liberation Sans" panose="020B0604020202020204"/>
              </a:rPr>
              <a:t>	Retained </a:t>
            </a:r>
            <a:r>
              <a:rPr lang="en-US" altLang="en-US" sz="2000" dirty="0" smtClean="0">
                <a:latin typeface="Liberation Sans" panose="020B0604020202020204"/>
              </a:rPr>
              <a:t>Earnings</a:t>
            </a:r>
            <a:r>
              <a:rPr lang="en-US" altLang="en-US" sz="2000" dirty="0">
                <a:latin typeface="Liberation Sans" panose="020B0604020202020204"/>
              </a:rPr>
              <a:t>		122,000</a:t>
            </a:r>
          </a:p>
          <a:p>
            <a:pPr algn="l">
              <a:spcBef>
                <a:spcPct val="75000"/>
              </a:spcBef>
            </a:pPr>
            <a:r>
              <a:rPr lang="en-US" altLang="en-US" sz="2000" dirty="0">
                <a:latin typeface="Liberation Sans" panose="020B0604020202020204"/>
              </a:rPr>
              <a:t>Equity</a:t>
            </a:r>
          </a:p>
          <a:p>
            <a:pPr algn="l">
              <a:spcBef>
                <a:spcPct val="25000"/>
              </a:spcBef>
            </a:pPr>
            <a:r>
              <a:rPr lang="en-US" altLang="en-US" sz="2000" dirty="0">
                <a:latin typeface="Liberation Sans" panose="020B0604020202020204"/>
              </a:rPr>
              <a:t>	Share </a:t>
            </a:r>
            <a:r>
              <a:rPr lang="en-US" altLang="en-US" sz="2000" dirty="0" smtClean="0">
                <a:latin typeface="Liberation Sans" panose="020B0604020202020204"/>
              </a:rPr>
              <a:t>capital—ordinary </a:t>
            </a:r>
            <a:r>
              <a:rPr lang="en-US" altLang="en-US" sz="2000" dirty="0">
                <a:latin typeface="Liberation Sans" panose="020B0604020202020204"/>
              </a:rPr>
              <a:t>	</a:t>
            </a:r>
            <a:r>
              <a:rPr lang="en-US" altLang="en-US" sz="2000" dirty="0">
                <a:latin typeface="Liberation Sans" panose="020B0604020202020204"/>
                <a:cs typeface="Arial" panose="020B0604020202020204" pitchFamily="34" charset="0"/>
              </a:rPr>
              <a:t>€750,000</a:t>
            </a:r>
          </a:p>
          <a:p>
            <a:pPr algn="l">
              <a:spcBef>
                <a:spcPct val="25000"/>
              </a:spcBef>
            </a:pPr>
            <a:r>
              <a:rPr lang="en-US" altLang="en-US" sz="2000" dirty="0">
                <a:latin typeface="Liberation Sans" panose="020B0604020202020204"/>
                <a:cs typeface="Arial" panose="020B0604020202020204" pitchFamily="34" charset="0"/>
              </a:rPr>
              <a:t>	Retained earnings	122,000</a:t>
            </a:r>
          </a:p>
          <a:p>
            <a:pPr algn="l">
              <a:spcBef>
                <a:spcPct val="25000"/>
              </a:spcBef>
            </a:pPr>
            <a:r>
              <a:rPr lang="en-US" altLang="en-US" sz="2000" dirty="0">
                <a:latin typeface="Liberation Sans" panose="020B0604020202020204"/>
                <a:cs typeface="Arial" panose="020B0604020202020204" pitchFamily="34" charset="0"/>
              </a:rPr>
              <a:t>		Total equity		€872,000</a:t>
            </a:r>
          </a:p>
        </p:txBody>
      </p:sp>
      <p:sp>
        <p:nvSpPr>
          <p:cNvPr id="296984" name="Text Box 24"/>
          <p:cNvSpPr txBox="1">
            <a:spLocks noChangeArrowheads="1"/>
          </p:cNvSpPr>
          <p:nvPr/>
        </p:nvSpPr>
        <p:spPr bwMode="auto">
          <a:xfrm>
            <a:off x="609600" y="29718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914400" algn="l"/>
                <a:tab pos="5715000" algn="r"/>
                <a:tab pos="7200900" algn="r"/>
              </a:tabLst>
              <a:defRPr sz="2400">
                <a:solidFill>
                  <a:schemeClr val="tx1"/>
                </a:solidFill>
                <a:latin typeface="Times New Roman" panose="02020603050405020304" pitchFamily="18" charset="0"/>
              </a:defRPr>
            </a:lvl1pPr>
            <a:lvl2pPr marL="571500">
              <a:tabLst>
                <a:tab pos="914400" algn="l"/>
                <a:tab pos="5715000" algn="r"/>
                <a:tab pos="7200900" algn="r"/>
              </a:tabLst>
              <a:defRPr sz="2400">
                <a:solidFill>
                  <a:schemeClr val="tx1"/>
                </a:solidFill>
                <a:latin typeface="Times New Roman" panose="02020603050405020304" pitchFamily="18" charset="0"/>
              </a:defRPr>
            </a:lvl2pPr>
            <a:lvl3pPr>
              <a:tabLst>
                <a:tab pos="914400" algn="l"/>
                <a:tab pos="5715000" algn="r"/>
                <a:tab pos="7200900" algn="r"/>
              </a:tabLst>
              <a:defRPr sz="2400">
                <a:solidFill>
                  <a:schemeClr val="tx1"/>
                </a:solidFill>
                <a:latin typeface="Times New Roman" panose="02020603050405020304" pitchFamily="18" charset="0"/>
              </a:defRPr>
            </a:lvl3pPr>
            <a:lvl4pPr>
              <a:tabLst>
                <a:tab pos="914400" algn="l"/>
                <a:tab pos="5715000" algn="r"/>
                <a:tab pos="7200900" algn="r"/>
              </a:tabLst>
              <a:defRPr sz="2400">
                <a:solidFill>
                  <a:schemeClr val="tx1"/>
                </a:solidFill>
                <a:latin typeface="Times New Roman" panose="02020603050405020304" pitchFamily="18" charset="0"/>
              </a:defRPr>
            </a:lvl4pPr>
            <a:lvl5pPr>
              <a:tabLst>
                <a:tab pos="914400" algn="l"/>
                <a:tab pos="5715000" algn="r"/>
                <a:tab pos="7200900" algn="r"/>
              </a:tabLst>
              <a:defRPr sz="2400">
                <a:solidFill>
                  <a:schemeClr val="tx1"/>
                </a:solidFill>
                <a:latin typeface="Times New Roman" panose="02020603050405020304" pitchFamily="18" charset="0"/>
              </a:defRPr>
            </a:lvl5pPr>
            <a:lvl6pPr algn="ctr" eaLnBrk="0" fontAlgn="base" hangingPunct="0">
              <a:spcBef>
                <a:spcPct val="0"/>
              </a:spcBef>
              <a:spcAft>
                <a:spcPct val="0"/>
              </a:spcAft>
              <a:tabLst>
                <a:tab pos="914400" algn="l"/>
                <a:tab pos="5715000" algn="r"/>
                <a:tab pos="7200900" algn="r"/>
              </a:tabLst>
              <a:defRPr sz="2400">
                <a:solidFill>
                  <a:schemeClr val="tx1"/>
                </a:solidFill>
                <a:latin typeface="Times New Roman" panose="02020603050405020304" pitchFamily="18" charset="0"/>
              </a:defRPr>
            </a:lvl6pPr>
            <a:lvl7pPr algn="ctr" eaLnBrk="0" fontAlgn="base" hangingPunct="0">
              <a:spcBef>
                <a:spcPct val="0"/>
              </a:spcBef>
              <a:spcAft>
                <a:spcPct val="0"/>
              </a:spcAft>
              <a:tabLst>
                <a:tab pos="914400" algn="l"/>
                <a:tab pos="5715000" algn="r"/>
                <a:tab pos="7200900" algn="r"/>
              </a:tabLst>
              <a:defRPr sz="2400">
                <a:solidFill>
                  <a:schemeClr val="tx1"/>
                </a:solidFill>
                <a:latin typeface="Times New Roman" panose="02020603050405020304" pitchFamily="18" charset="0"/>
              </a:defRPr>
            </a:lvl7pPr>
            <a:lvl8pPr algn="ctr" eaLnBrk="0" fontAlgn="base" hangingPunct="0">
              <a:spcBef>
                <a:spcPct val="0"/>
              </a:spcBef>
              <a:spcAft>
                <a:spcPct val="0"/>
              </a:spcAft>
              <a:tabLst>
                <a:tab pos="914400" algn="l"/>
                <a:tab pos="5715000" algn="r"/>
                <a:tab pos="7200900" algn="r"/>
              </a:tabLst>
              <a:defRPr sz="2400">
                <a:solidFill>
                  <a:schemeClr val="tx1"/>
                </a:solidFill>
                <a:latin typeface="Times New Roman" panose="02020603050405020304" pitchFamily="18" charset="0"/>
              </a:defRPr>
            </a:lvl8pPr>
            <a:lvl9pPr algn="ctr" eaLnBrk="0" fontAlgn="base" hangingPunct="0">
              <a:spcBef>
                <a:spcPct val="0"/>
              </a:spcBef>
              <a:spcAft>
                <a:spcPct val="0"/>
              </a:spcAft>
              <a:tabLst>
                <a:tab pos="914400" algn="l"/>
                <a:tab pos="5715000" algn="r"/>
                <a:tab pos="7200900" algn="r"/>
              </a:tabLst>
              <a:defRPr sz="2400">
                <a:solidFill>
                  <a:schemeClr val="tx1"/>
                </a:solidFill>
                <a:latin typeface="Times New Roman" panose="02020603050405020304" pitchFamily="18" charset="0"/>
              </a:defRPr>
            </a:lvl9pPr>
          </a:lstStyle>
          <a:p>
            <a:pPr algn="l">
              <a:spcBef>
                <a:spcPct val="25000"/>
              </a:spcBef>
            </a:pPr>
            <a:r>
              <a:rPr lang="en-US" altLang="en-US" sz="2000" dirty="0">
                <a:latin typeface="Liberation Sans" panose="020B0604020202020204"/>
                <a:cs typeface="Arial" panose="020B0604020202020204" pitchFamily="34" charset="0"/>
              </a:rPr>
              <a:t>(a)</a:t>
            </a:r>
          </a:p>
        </p:txBody>
      </p:sp>
      <p:sp>
        <p:nvSpPr>
          <p:cNvPr id="296985" name="Text Box 25"/>
          <p:cNvSpPr txBox="1">
            <a:spLocks noChangeArrowheads="1"/>
          </p:cNvSpPr>
          <p:nvPr/>
        </p:nvSpPr>
        <p:spPr bwMode="auto">
          <a:xfrm>
            <a:off x="609600" y="38862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914400" algn="l"/>
                <a:tab pos="5715000" algn="r"/>
                <a:tab pos="7200900" algn="r"/>
              </a:tabLst>
              <a:defRPr sz="2400">
                <a:solidFill>
                  <a:schemeClr val="tx1"/>
                </a:solidFill>
                <a:latin typeface="Times New Roman" panose="02020603050405020304" pitchFamily="18" charset="0"/>
              </a:defRPr>
            </a:lvl1pPr>
            <a:lvl2pPr marL="571500">
              <a:tabLst>
                <a:tab pos="914400" algn="l"/>
                <a:tab pos="5715000" algn="r"/>
                <a:tab pos="7200900" algn="r"/>
              </a:tabLst>
              <a:defRPr sz="2400">
                <a:solidFill>
                  <a:schemeClr val="tx1"/>
                </a:solidFill>
                <a:latin typeface="Times New Roman" panose="02020603050405020304" pitchFamily="18" charset="0"/>
              </a:defRPr>
            </a:lvl2pPr>
            <a:lvl3pPr>
              <a:tabLst>
                <a:tab pos="914400" algn="l"/>
                <a:tab pos="5715000" algn="r"/>
                <a:tab pos="7200900" algn="r"/>
              </a:tabLst>
              <a:defRPr sz="2400">
                <a:solidFill>
                  <a:schemeClr val="tx1"/>
                </a:solidFill>
                <a:latin typeface="Times New Roman" panose="02020603050405020304" pitchFamily="18" charset="0"/>
              </a:defRPr>
            </a:lvl3pPr>
            <a:lvl4pPr>
              <a:tabLst>
                <a:tab pos="914400" algn="l"/>
                <a:tab pos="5715000" algn="r"/>
                <a:tab pos="7200900" algn="r"/>
              </a:tabLst>
              <a:defRPr sz="2400">
                <a:solidFill>
                  <a:schemeClr val="tx1"/>
                </a:solidFill>
                <a:latin typeface="Times New Roman" panose="02020603050405020304" pitchFamily="18" charset="0"/>
              </a:defRPr>
            </a:lvl4pPr>
            <a:lvl5pPr>
              <a:tabLst>
                <a:tab pos="914400" algn="l"/>
                <a:tab pos="5715000" algn="r"/>
                <a:tab pos="7200900" algn="r"/>
              </a:tabLst>
              <a:defRPr sz="2400">
                <a:solidFill>
                  <a:schemeClr val="tx1"/>
                </a:solidFill>
                <a:latin typeface="Times New Roman" panose="02020603050405020304" pitchFamily="18" charset="0"/>
              </a:defRPr>
            </a:lvl5pPr>
            <a:lvl6pPr algn="ctr" eaLnBrk="0" fontAlgn="base" hangingPunct="0">
              <a:spcBef>
                <a:spcPct val="0"/>
              </a:spcBef>
              <a:spcAft>
                <a:spcPct val="0"/>
              </a:spcAft>
              <a:tabLst>
                <a:tab pos="914400" algn="l"/>
                <a:tab pos="5715000" algn="r"/>
                <a:tab pos="7200900" algn="r"/>
              </a:tabLst>
              <a:defRPr sz="2400">
                <a:solidFill>
                  <a:schemeClr val="tx1"/>
                </a:solidFill>
                <a:latin typeface="Times New Roman" panose="02020603050405020304" pitchFamily="18" charset="0"/>
              </a:defRPr>
            </a:lvl6pPr>
            <a:lvl7pPr algn="ctr" eaLnBrk="0" fontAlgn="base" hangingPunct="0">
              <a:spcBef>
                <a:spcPct val="0"/>
              </a:spcBef>
              <a:spcAft>
                <a:spcPct val="0"/>
              </a:spcAft>
              <a:tabLst>
                <a:tab pos="914400" algn="l"/>
                <a:tab pos="5715000" algn="r"/>
                <a:tab pos="7200900" algn="r"/>
              </a:tabLst>
              <a:defRPr sz="2400">
                <a:solidFill>
                  <a:schemeClr val="tx1"/>
                </a:solidFill>
                <a:latin typeface="Times New Roman" panose="02020603050405020304" pitchFamily="18" charset="0"/>
              </a:defRPr>
            </a:lvl7pPr>
            <a:lvl8pPr algn="ctr" eaLnBrk="0" fontAlgn="base" hangingPunct="0">
              <a:spcBef>
                <a:spcPct val="0"/>
              </a:spcBef>
              <a:spcAft>
                <a:spcPct val="0"/>
              </a:spcAft>
              <a:tabLst>
                <a:tab pos="914400" algn="l"/>
                <a:tab pos="5715000" algn="r"/>
                <a:tab pos="7200900" algn="r"/>
              </a:tabLst>
              <a:defRPr sz="2400">
                <a:solidFill>
                  <a:schemeClr val="tx1"/>
                </a:solidFill>
                <a:latin typeface="Times New Roman" panose="02020603050405020304" pitchFamily="18" charset="0"/>
              </a:defRPr>
            </a:lvl8pPr>
            <a:lvl9pPr algn="ctr" eaLnBrk="0" fontAlgn="base" hangingPunct="0">
              <a:spcBef>
                <a:spcPct val="0"/>
              </a:spcBef>
              <a:spcAft>
                <a:spcPct val="0"/>
              </a:spcAft>
              <a:tabLst>
                <a:tab pos="914400" algn="l"/>
                <a:tab pos="5715000" algn="r"/>
                <a:tab pos="7200900" algn="r"/>
              </a:tabLst>
              <a:defRPr sz="2400">
                <a:solidFill>
                  <a:schemeClr val="tx1"/>
                </a:solidFill>
                <a:latin typeface="Times New Roman" panose="02020603050405020304" pitchFamily="18" charset="0"/>
              </a:defRPr>
            </a:lvl9pPr>
          </a:lstStyle>
          <a:p>
            <a:pPr algn="l">
              <a:spcBef>
                <a:spcPct val="25000"/>
              </a:spcBef>
            </a:pPr>
            <a:r>
              <a:rPr lang="en-US" altLang="en-US" sz="2000" dirty="0">
                <a:latin typeface="Liberation Sans" panose="020B0604020202020204"/>
                <a:cs typeface="Arial" panose="020B0604020202020204" pitchFamily="34" charset="0"/>
              </a:rPr>
              <a:t>(b)</a:t>
            </a:r>
          </a:p>
        </p:txBody>
      </p:sp>
      <p:sp>
        <p:nvSpPr>
          <p:cNvPr id="296986" name="Line 26"/>
          <p:cNvSpPr>
            <a:spLocks noChangeShapeType="1"/>
          </p:cNvSpPr>
          <p:nvPr/>
        </p:nvSpPr>
        <p:spPr bwMode="auto">
          <a:xfrm>
            <a:off x="5562600" y="5029200"/>
            <a:ext cx="1295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296987" name="Line 27"/>
          <p:cNvSpPr>
            <a:spLocks noChangeShapeType="1"/>
          </p:cNvSpPr>
          <p:nvPr/>
        </p:nvSpPr>
        <p:spPr bwMode="auto">
          <a:xfrm>
            <a:off x="6934200" y="5428368"/>
            <a:ext cx="1295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296988" name="Line 28"/>
          <p:cNvSpPr>
            <a:spLocks noChangeShapeType="1"/>
          </p:cNvSpPr>
          <p:nvPr/>
        </p:nvSpPr>
        <p:spPr bwMode="auto">
          <a:xfrm>
            <a:off x="6934200" y="5486400"/>
            <a:ext cx="1295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latin typeface="Liberation Sans" panose="020B0604020202020204"/>
              </a:rPr>
              <a:t>&gt;</a:t>
            </a:r>
            <a:endParaRPr lang="en-US" altLang="en-US" dirty="0">
              <a:solidFill>
                <a:schemeClr val="accent3"/>
              </a:solidFill>
              <a:latin typeface="Liberation Sans" panose="020B0604020202020204"/>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latin typeface="Liberation Sans" panose="020B0604020202020204"/>
              </a:rPr>
              <a:t>DO IT!</a:t>
            </a:r>
            <a:endParaRPr lang="en-US" sz="3100" dirty="0">
              <a:latin typeface="Liberation Sans" panose="020B0604020202020204"/>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82">
                                            <p:txEl>
                                              <p:pRg st="0" end="0"/>
                                            </p:txEl>
                                          </p:spTgt>
                                        </p:tgtEl>
                                        <p:attrNameLst>
                                          <p:attrName>style.visibility</p:attrName>
                                        </p:attrNameLst>
                                      </p:cBhvr>
                                      <p:to>
                                        <p:strVal val="visible"/>
                                      </p:to>
                                    </p:set>
                                    <p:animEffect transition="in" filter="wipe(left)">
                                      <p:cBhvr>
                                        <p:cTn id="7" dur="500"/>
                                        <p:tgtEl>
                                          <p:spTgt spid="2969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82">
                                            <p:txEl>
                                              <p:pRg st="1" end="1"/>
                                            </p:txEl>
                                          </p:spTgt>
                                        </p:tgtEl>
                                        <p:attrNameLst>
                                          <p:attrName>style.visibility</p:attrName>
                                        </p:attrNameLst>
                                      </p:cBhvr>
                                      <p:to>
                                        <p:strVal val="visible"/>
                                      </p:to>
                                    </p:set>
                                    <p:animEffect transition="in" filter="wipe(left)">
                                      <p:cBhvr>
                                        <p:cTn id="12" dur="500"/>
                                        <p:tgtEl>
                                          <p:spTgt spid="2969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6982">
                                            <p:txEl>
                                              <p:pRg st="2" end="2"/>
                                            </p:txEl>
                                          </p:spTgt>
                                        </p:tgtEl>
                                        <p:attrNameLst>
                                          <p:attrName>style.visibility</p:attrName>
                                        </p:attrNameLst>
                                      </p:cBhvr>
                                      <p:to>
                                        <p:strVal val="visible"/>
                                      </p:to>
                                    </p:set>
                                    <p:animEffect transition="in" filter="wipe(left)">
                                      <p:cBhvr>
                                        <p:cTn id="17" dur="500"/>
                                        <p:tgtEl>
                                          <p:spTgt spid="2969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6982">
                                            <p:txEl>
                                              <p:pRg st="3" end="3"/>
                                            </p:txEl>
                                          </p:spTgt>
                                        </p:tgtEl>
                                        <p:attrNameLst>
                                          <p:attrName>style.visibility</p:attrName>
                                        </p:attrNameLst>
                                      </p:cBhvr>
                                      <p:to>
                                        <p:strVal val="visible"/>
                                      </p:to>
                                    </p:set>
                                    <p:animEffect transition="in" filter="wipe(left)">
                                      <p:cBhvr>
                                        <p:cTn id="22" dur="500"/>
                                        <p:tgtEl>
                                          <p:spTgt spid="29698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6982">
                                            <p:txEl>
                                              <p:pRg st="4" end="4"/>
                                            </p:txEl>
                                          </p:spTgt>
                                        </p:tgtEl>
                                        <p:attrNameLst>
                                          <p:attrName>style.visibility</p:attrName>
                                        </p:attrNameLst>
                                      </p:cBhvr>
                                      <p:to>
                                        <p:strVal val="visible"/>
                                      </p:to>
                                    </p:set>
                                    <p:animEffect transition="in" filter="wipe(left)">
                                      <p:cBhvr>
                                        <p:cTn id="27" dur="500"/>
                                        <p:tgtEl>
                                          <p:spTgt spid="29698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6982">
                                            <p:txEl>
                                              <p:pRg st="5" end="5"/>
                                            </p:txEl>
                                          </p:spTgt>
                                        </p:tgtEl>
                                        <p:attrNameLst>
                                          <p:attrName>style.visibility</p:attrName>
                                        </p:attrNameLst>
                                      </p:cBhvr>
                                      <p:to>
                                        <p:strVal val="visible"/>
                                      </p:to>
                                    </p:set>
                                    <p:animEffect transition="in" filter="wipe(left)">
                                      <p:cBhvr>
                                        <p:cTn id="32" dur="500"/>
                                        <p:tgtEl>
                                          <p:spTgt spid="2969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ChangeArrowheads="1"/>
          </p:cNvSpPr>
          <p:nvPr/>
        </p:nvSpPr>
        <p:spPr bwMode="auto">
          <a:xfrm>
            <a:off x="525463" y="2286000"/>
            <a:ext cx="8153400" cy="1600200"/>
          </a:xfrm>
          <a:prstGeom prst="rect">
            <a:avLst/>
          </a:prstGeom>
          <a:solidFill>
            <a:schemeClr val="bg1"/>
          </a:solidFill>
          <a:ln w="28575">
            <a:noFill/>
            <a:miter lim="800000"/>
            <a:headEnd/>
            <a:tailEnd/>
          </a:ln>
          <a:effectLst/>
        </p:spPr>
        <p:txBody>
          <a:bodyPr lIns="90488" tIns="44450" rIns="90488" bIns="44450"/>
          <a:lstStyle>
            <a:lvl1pPr marL="603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5000"/>
              </a:lnSpc>
            </a:pPr>
            <a:r>
              <a:rPr lang="en-US" altLang="en-US" sz="2200" b="1" dirty="0">
                <a:latin typeface="Liberation Sans" panose="020B0604020202020204"/>
              </a:rPr>
              <a:t>Illustration</a:t>
            </a:r>
            <a:r>
              <a:rPr lang="en-US" altLang="en-US" sz="2200" b="1" dirty="0" smtClean="0">
                <a:latin typeface="Liberation Sans" panose="020B0604020202020204"/>
              </a:rPr>
              <a:t>:</a:t>
            </a:r>
            <a:r>
              <a:rPr lang="en-US" altLang="en-US" sz="2200" dirty="0" smtClean="0">
                <a:latin typeface="Liberation Sans" panose="020B0604020202020204"/>
              </a:rPr>
              <a:t> Hydro-Slide SA </a:t>
            </a:r>
            <a:r>
              <a:rPr lang="en-US" altLang="en-US" sz="2200" dirty="0">
                <a:latin typeface="Liberation Sans" panose="020B0604020202020204"/>
              </a:rPr>
              <a:t>issues 1,000 shares of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1 par value ordinary shares.  Prepare Hydro-Slide’s journal entry if (a) 1,000 shares are issued for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1 per share, and (b) 1,000 shares are issued for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5 per share.</a:t>
            </a:r>
          </a:p>
        </p:txBody>
      </p:sp>
      <p:sp>
        <p:nvSpPr>
          <p:cNvPr id="33795" name="Rectangle 3"/>
          <p:cNvSpPr>
            <a:spLocks noChangeArrowheads="1"/>
          </p:cNvSpPr>
          <p:nvPr/>
        </p:nvSpPr>
        <p:spPr bwMode="auto">
          <a:xfrm>
            <a:off x="1211263" y="4054475"/>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a:tabLst>
                <a:tab pos="5715000" algn="r"/>
              </a:tabLst>
              <a:defRPr sz="2400">
                <a:solidFill>
                  <a:schemeClr val="tx1"/>
                </a:solidFill>
                <a:latin typeface="Times New Roman" panose="02020603050405020304" pitchFamily="18" charset="0"/>
              </a:defRPr>
            </a:lvl1pPr>
            <a:lvl2pPr marL="742950" indent="-285750">
              <a:tabLst>
                <a:tab pos="5715000" algn="r"/>
              </a:tabLst>
              <a:defRPr sz="2400">
                <a:solidFill>
                  <a:schemeClr val="tx1"/>
                </a:solidFill>
                <a:latin typeface="Times New Roman" panose="02020603050405020304" pitchFamily="18" charset="0"/>
              </a:defRPr>
            </a:lvl2pPr>
            <a:lvl3pPr marL="1143000" indent="-228600">
              <a:tabLst>
                <a:tab pos="5715000" algn="r"/>
              </a:tabLst>
              <a:defRPr sz="2400">
                <a:solidFill>
                  <a:schemeClr val="tx1"/>
                </a:solidFill>
                <a:latin typeface="Times New Roman" panose="02020603050405020304" pitchFamily="18" charset="0"/>
              </a:defRPr>
            </a:lvl3pPr>
            <a:lvl4pPr marL="1600200" indent="-228600">
              <a:tabLst>
                <a:tab pos="5715000" algn="r"/>
              </a:tabLst>
              <a:defRPr sz="2400">
                <a:solidFill>
                  <a:schemeClr val="tx1"/>
                </a:solidFill>
                <a:latin typeface="Times New Roman" panose="02020603050405020304" pitchFamily="18" charset="0"/>
              </a:defRPr>
            </a:lvl4pPr>
            <a:lvl5pPr marL="2057400" indent="-228600">
              <a:tabLst>
                <a:tab pos="57150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7150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7150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7150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7150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Cash	1,000</a:t>
            </a:r>
          </a:p>
        </p:txBody>
      </p:sp>
      <p:sp>
        <p:nvSpPr>
          <p:cNvPr id="33796" name="Rectangle 4"/>
          <p:cNvSpPr>
            <a:spLocks noChangeArrowheads="1"/>
          </p:cNvSpPr>
          <p:nvPr/>
        </p:nvSpPr>
        <p:spPr bwMode="auto">
          <a:xfrm>
            <a:off x="1066800" y="44958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marL="625475" indent="-625475">
              <a:tabLst>
                <a:tab pos="7086600" algn="r"/>
              </a:tabLst>
              <a:defRPr sz="2400">
                <a:solidFill>
                  <a:schemeClr val="tx1"/>
                </a:solidFill>
                <a:latin typeface="Times New Roman" panose="02020603050405020304" pitchFamily="18" charset="0"/>
              </a:defRPr>
            </a:lvl1pPr>
            <a:lvl2pPr marL="742950" indent="-285750">
              <a:tabLst>
                <a:tab pos="7086600" algn="r"/>
              </a:tabLst>
              <a:defRPr sz="2400">
                <a:solidFill>
                  <a:schemeClr val="tx1"/>
                </a:solidFill>
                <a:latin typeface="Times New Roman" panose="02020603050405020304" pitchFamily="18" charset="0"/>
              </a:defRPr>
            </a:lvl2pPr>
            <a:lvl3pPr marL="1143000" indent="-228600">
              <a:tabLst>
                <a:tab pos="7086600" algn="r"/>
              </a:tabLst>
              <a:defRPr sz="2400">
                <a:solidFill>
                  <a:schemeClr val="tx1"/>
                </a:solidFill>
                <a:latin typeface="Times New Roman" panose="02020603050405020304" pitchFamily="18" charset="0"/>
              </a:defRPr>
            </a:lvl3pPr>
            <a:lvl4pPr marL="1600200" indent="-228600">
              <a:tabLst>
                <a:tab pos="7086600" algn="r"/>
              </a:tabLst>
              <a:defRPr sz="2400">
                <a:solidFill>
                  <a:schemeClr val="tx1"/>
                </a:solidFill>
                <a:latin typeface="Times New Roman" panose="02020603050405020304" pitchFamily="18" charset="0"/>
              </a:defRPr>
            </a:lvl4pPr>
            <a:lvl5pPr marL="2057400" indent="-228600">
              <a:tabLst>
                <a:tab pos="70866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70866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70866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70866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70866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	Share </a:t>
            </a:r>
            <a:r>
              <a:rPr lang="en-US" altLang="en-US" sz="2200" dirty="0" smtClean="0">
                <a:solidFill>
                  <a:schemeClr val="bg2"/>
                </a:solidFill>
                <a:latin typeface="Liberation Sans" panose="020B0604020202020204"/>
              </a:rPr>
              <a:t>Capital—Ordinary </a:t>
            </a:r>
            <a:r>
              <a:rPr lang="en-US" altLang="en-US" sz="2000" dirty="0">
                <a:solidFill>
                  <a:schemeClr val="bg2"/>
                </a:solidFill>
                <a:latin typeface="Liberation Sans" panose="020B0604020202020204"/>
              </a:rPr>
              <a:t>(1,000 x </a:t>
            </a:r>
            <a:r>
              <a:rPr lang="en-US" altLang="en-US" sz="2000" dirty="0">
                <a:solidFill>
                  <a:schemeClr val="bg2"/>
                </a:solidFill>
                <a:latin typeface="Liberation Sans" panose="020B0604020202020204"/>
                <a:cs typeface="Arial" panose="020B0604020202020204" pitchFamily="34" charset="0"/>
              </a:rPr>
              <a:t>€</a:t>
            </a:r>
            <a:r>
              <a:rPr lang="en-US" altLang="en-US" sz="2000" dirty="0">
                <a:solidFill>
                  <a:schemeClr val="bg2"/>
                </a:solidFill>
                <a:latin typeface="Liberation Sans" panose="020B0604020202020204"/>
              </a:rPr>
              <a:t>1)</a:t>
            </a:r>
            <a:r>
              <a:rPr lang="en-US" altLang="en-US" sz="2200" dirty="0">
                <a:solidFill>
                  <a:schemeClr val="bg2"/>
                </a:solidFill>
                <a:latin typeface="Liberation Sans" panose="020B0604020202020204"/>
              </a:rPr>
              <a:t> 	1,000</a:t>
            </a:r>
          </a:p>
        </p:txBody>
      </p:sp>
      <p:sp>
        <p:nvSpPr>
          <p:cNvPr id="33797" name="Rectangle 8"/>
          <p:cNvSpPr>
            <a:spLocks noChangeArrowheads="1"/>
          </p:cNvSpPr>
          <p:nvPr/>
        </p:nvSpPr>
        <p:spPr bwMode="auto">
          <a:xfrm>
            <a:off x="1211263" y="5197475"/>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a:tabLst>
                <a:tab pos="5715000" algn="r"/>
              </a:tabLst>
              <a:defRPr sz="2400">
                <a:solidFill>
                  <a:schemeClr val="tx1"/>
                </a:solidFill>
                <a:latin typeface="Times New Roman" panose="02020603050405020304" pitchFamily="18" charset="0"/>
              </a:defRPr>
            </a:lvl1pPr>
            <a:lvl2pPr marL="742950" indent="-285750">
              <a:tabLst>
                <a:tab pos="5715000" algn="r"/>
              </a:tabLst>
              <a:defRPr sz="2400">
                <a:solidFill>
                  <a:schemeClr val="tx1"/>
                </a:solidFill>
                <a:latin typeface="Times New Roman" panose="02020603050405020304" pitchFamily="18" charset="0"/>
              </a:defRPr>
            </a:lvl2pPr>
            <a:lvl3pPr marL="1143000" indent="-228600">
              <a:tabLst>
                <a:tab pos="5715000" algn="r"/>
              </a:tabLst>
              <a:defRPr sz="2400">
                <a:solidFill>
                  <a:schemeClr val="tx1"/>
                </a:solidFill>
                <a:latin typeface="Times New Roman" panose="02020603050405020304" pitchFamily="18" charset="0"/>
              </a:defRPr>
            </a:lvl3pPr>
            <a:lvl4pPr marL="1600200" indent="-228600">
              <a:tabLst>
                <a:tab pos="5715000" algn="r"/>
              </a:tabLst>
              <a:defRPr sz="2400">
                <a:solidFill>
                  <a:schemeClr val="tx1"/>
                </a:solidFill>
                <a:latin typeface="Times New Roman" panose="02020603050405020304" pitchFamily="18" charset="0"/>
              </a:defRPr>
            </a:lvl4pPr>
            <a:lvl5pPr marL="2057400" indent="-228600">
              <a:tabLst>
                <a:tab pos="57150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7150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7150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7150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7150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Cash	5,000</a:t>
            </a:r>
          </a:p>
        </p:txBody>
      </p:sp>
      <p:sp>
        <p:nvSpPr>
          <p:cNvPr id="33798" name="Rectangle 9"/>
          <p:cNvSpPr>
            <a:spLocks noChangeArrowheads="1"/>
          </p:cNvSpPr>
          <p:nvPr/>
        </p:nvSpPr>
        <p:spPr bwMode="auto">
          <a:xfrm>
            <a:off x="1066800" y="56388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marL="625475" indent="-625475">
              <a:tabLst>
                <a:tab pos="7086600" algn="r"/>
              </a:tabLst>
              <a:defRPr sz="2400">
                <a:solidFill>
                  <a:schemeClr val="tx1"/>
                </a:solidFill>
                <a:latin typeface="Times New Roman" panose="02020603050405020304" pitchFamily="18" charset="0"/>
              </a:defRPr>
            </a:lvl1pPr>
            <a:lvl2pPr marL="742950" indent="-285750">
              <a:tabLst>
                <a:tab pos="7086600" algn="r"/>
              </a:tabLst>
              <a:defRPr sz="2400">
                <a:solidFill>
                  <a:schemeClr val="tx1"/>
                </a:solidFill>
                <a:latin typeface="Times New Roman" panose="02020603050405020304" pitchFamily="18" charset="0"/>
              </a:defRPr>
            </a:lvl2pPr>
            <a:lvl3pPr marL="1143000" indent="-228600">
              <a:tabLst>
                <a:tab pos="7086600" algn="r"/>
              </a:tabLst>
              <a:defRPr sz="2400">
                <a:solidFill>
                  <a:schemeClr val="tx1"/>
                </a:solidFill>
                <a:latin typeface="Times New Roman" panose="02020603050405020304" pitchFamily="18" charset="0"/>
              </a:defRPr>
            </a:lvl3pPr>
            <a:lvl4pPr marL="1600200" indent="-228600">
              <a:tabLst>
                <a:tab pos="7086600" algn="r"/>
              </a:tabLst>
              <a:defRPr sz="2400">
                <a:solidFill>
                  <a:schemeClr val="tx1"/>
                </a:solidFill>
                <a:latin typeface="Times New Roman" panose="02020603050405020304" pitchFamily="18" charset="0"/>
              </a:defRPr>
            </a:lvl4pPr>
            <a:lvl5pPr marL="2057400" indent="-228600">
              <a:tabLst>
                <a:tab pos="70866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70866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70866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70866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70866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	Share </a:t>
            </a:r>
            <a:r>
              <a:rPr lang="en-US" altLang="en-US" sz="2200" dirty="0" smtClean="0">
                <a:solidFill>
                  <a:schemeClr val="bg2"/>
                </a:solidFill>
                <a:latin typeface="Liberation Sans" panose="020B0604020202020204"/>
              </a:rPr>
              <a:t>Capital—Ordinary</a:t>
            </a:r>
            <a:r>
              <a:rPr lang="en-US" altLang="en-US" dirty="0" smtClean="0">
                <a:latin typeface="Liberation Sans" panose="020B0604020202020204"/>
              </a:rPr>
              <a:t> </a:t>
            </a:r>
            <a:r>
              <a:rPr lang="en-US" altLang="en-US" sz="2000" dirty="0">
                <a:solidFill>
                  <a:schemeClr val="bg2"/>
                </a:solidFill>
                <a:latin typeface="Liberation Sans" panose="020B0604020202020204"/>
              </a:rPr>
              <a:t>(1,000 x </a:t>
            </a:r>
            <a:r>
              <a:rPr lang="en-US" altLang="en-US" sz="2000" dirty="0">
                <a:solidFill>
                  <a:schemeClr val="bg2"/>
                </a:solidFill>
                <a:latin typeface="Liberation Sans" panose="020B0604020202020204"/>
                <a:cs typeface="Arial" panose="020B0604020202020204" pitchFamily="34" charset="0"/>
              </a:rPr>
              <a:t>€</a:t>
            </a:r>
            <a:r>
              <a:rPr lang="en-US" altLang="en-US" sz="2000" dirty="0">
                <a:solidFill>
                  <a:schemeClr val="bg2"/>
                </a:solidFill>
                <a:latin typeface="Liberation Sans" panose="020B0604020202020204"/>
              </a:rPr>
              <a:t>1)</a:t>
            </a:r>
            <a:r>
              <a:rPr lang="en-US" altLang="en-US" sz="2200" dirty="0">
                <a:solidFill>
                  <a:schemeClr val="bg2"/>
                </a:solidFill>
                <a:latin typeface="Liberation Sans" panose="020B0604020202020204"/>
              </a:rPr>
              <a:t> 	1,000</a:t>
            </a:r>
          </a:p>
        </p:txBody>
      </p:sp>
      <p:sp>
        <p:nvSpPr>
          <p:cNvPr id="33799" name="Rectangle 10"/>
          <p:cNvSpPr>
            <a:spLocks noChangeArrowheads="1"/>
          </p:cNvSpPr>
          <p:nvPr/>
        </p:nvSpPr>
        <p:spPr bwMode="auto">
          <a:xfrm>
            <a:off x="1058863" y="60960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marL="625475" indent="-625475">
              <a:tabLst>
                <a:tab pos="7086600" algn="r"/>
              </a:tabLst>
              <a:defRPr sz="2400">
                <a:solidFill>
                  <a:schemeClr val="tx1"/>
                </a:solidFill>
                <a:latin typeface="Times New Roman" panose="02020603050405020304" pitchFamily="18" charset="0"/>
              </a:defRPr>
            </a:lvl1pPr>
            <a:lvl2pPr marL="742950" indent="-285750">
              <a:tabLst>
                <a:tab pos="7086600" algn="r"/>
              </a:tabLst>
              <a:defRPr sz="2400">
                <a:solidFill>
                  <a:schemeClr val="tx1"/>
                </a:solidFill>
                <a:latin typeface="Times New Roman" panose="02020603050405020304" pitchFamily="18" charset="0"/>
              </a:defRPr>
            </a:lvl2pPr>
            <a:lvl3pPr marL="1143000" indent="-228600">
              <a:tabLst>
                <a:tab pos="7086600" algn="r"/>
              </a:tabLst>
              <a:defRPr sz="2400">
                <a:solidFill>
                  <a:schemeClr val="tx1"/>
                </a:solidFill>
                <a:latin typeface="Times New Roman" panose="02020603050405020304" pitchFamily="18" charset="0"/>
              </a:defRPr>
            </a:lvl3pPr>
            <a:lvl4pPr marL="1600200" indent="-228600">
              <a:tabLst>
                <a:tab pos="7086600" algn="r"/>
              </a:tabLst>
              <a:defRPr sz="2400">
                <a:solidFill>
                  <a:schemeClr val="tx1"/>
                </a:solidFill>
                <a:latin typeface="Times New Roman" panose="02020603050405020304" pitchFamily="18" charset="0"/>
              </a:defRPr>
            </a:lvl4pPr>
            <a:lvl5pPr marL="2057400" indent="-228600">
              <a:tabLst>
                <a:tab pos="70866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70866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70866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70866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70866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	Share </a:t>
            </a:r>
            <a:r>
              <a:rPr lang="en-US" altLang="en-US" sz="2200" dirty="0" smtClean="0">
                <a:solidFill>
                  <a:schemeClr val="bg2"/>
                </a:solidFill>
                <a:latin typeface="Liberation Sans" panose="020B0604020202020204"/>
              </a:rPr>
              <a:t>Premium—Ordinary</a:t>
            </a:r>
            <a:r>
              <a:rPr lang="en-US" altLang="en-US" sz="2200" dirty="0">
                <a:solidFill>
                  <a:schemeClr val="bg2"/>
                </a:solidFill>
                <a:latin typeface="Liberation Sans" panose="020B0604020202020204"/>
              </a:rPr>
              <a:t>	4,000</a:t>
            </a:r>
          </a:p>
        </p:txBody>
      </p:sp>
      <p:sp>
        <p:nvSpPr>
          <p:cNvPr id="33800" name="Rectangle 11"/>
          <p:cNvSpPr>
            <a:spLocks noChangeArrowheads="1"/>
          </p:cNvSpPr>
          <p:nvPr/>
        </p:nvSpPr>
        <p:spPr bwMode="auto">
          <a:xfrm>
            <a:off x="609600" y="4038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a:tabLst>
                <a:tab pos="6176963" algn="r"/>
              </a:tabLst>
              <a:defRPr sz="2400">
                <a:solidFill>
                  <a:schemeClr val="tx1"/>
                </a:solidFill>
                <a:latin typeface="Times New Roman" panose="02020603050405020304" pitchFamily="18" charset="0"/>
              </a:defRPr>
            </a:lvl1pPr>
            <a:lvl2pPr marL="742950" indent="-285750">
              <a:tabLst>
                <a:tab pos="6176963" algn="r"/>
              </a:tabLst>
              <a:defRPr sz="2400">
                <a:solidFill>
                  <a:schemeClr val="tx1"/>
                </a:solidFill>
                <a:latin typeface="Times New Roman" panose="02020603050405020304" pitchFamily="18" charset="0"/>
              </a:defRPr>
            </a:lvl2pPr>
            <a:lvl3pPr marL="1143000" indent="-228600">
              <a:tabLst>
                <a:tab pos="6176963" algn="r"/>
              </a:tabLst>
              <a:defRPr sz="2400">
                <a:solidFill>
                  <a:schemeClr val="tx1"/>
                </a:solidFill>
                <a:latin typeface="Times New Roman" panose="02020603050405020304" pitchFamily="18" charset="0"/>
              </a:defRPr>
            </a:lvl3pPr>
            <a:lvl4pPr marL="1600200" indent="-228600">
              <a:tabLst>
                <a:tab pos="6176963" algn="r"/>
              </a:tabLst>
              <a:defRPr sz="2400">
                <a:solidFill>
                  <a:schemeClr val="tx1"/>
                </a:solidFill>
                <a:latin typeface="Times New Roman" panose="02020603050405020304" pitchFamily="18" charset="0"/>
              </a:defRPr>
            </a:lvl4pPr>
            <a:lvl5pPr marL="2057400" indent="-228600">
              <a:tabLst>
                <a:tab pos="6176963"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9pPr>
          </a:lstStyle>
          <a:p>
            <a:pPr algn="l">
              <a:lnSpc>
                <a:spcPct val="105000"/>
              </a:lnSpc>
              <a:spcBef>
                <a:spcPct val="20000"/>
              </a:spcBef>
              <a:buClr>
                <a:schemeClr val="accent2"/>
              </a:buClr>
              <a:buSzPct val="75000"/>
              <a:buFont typeface="Wingdings" panose="05000000000000000000" pitchFamily="2" charset="2"/>
              <a:buNone/>
            </a:pPr>
            <a:r>
              <a:rPr lang="en-US" altLang="en-US" sz="2200" dirty="0">
                <a:latin typeface="Liberation Sans" panose="020B0604020202020204"/>
              </a:rPr>
              <a:t>a)</a:t>
            </a:r>
          </a:p>
        </p:txBody>
      </p:sp>
      <p:sp>
        <p:nvSpPr>
          <p:cNvPr id="33801" name="Rectangle 12"/>
          <p:cNvSpPr>
            <a:spLocks noChangeArrowheads="1"/>
          </p:cNvSpPr>
          <p:nvPr/>
        </p:nvSpPr>
        <p:spPr bwMode="auto">
          <a:xfrm>
            <a:off x="609600" y="51816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tabLst>
                <a:tab pos="6176963" algn="r"/>
              </a:tabLst>
              <a:defRPr sz="2400">
                <a:solidFill>
                  <a:schemeClr val="tx1"/>
                </a:solidFill>
                <a:latin typeface="Times New Roman" panose="02020603050405020304" pitchFamily="18" charset="0"/>
              </a:defRPr>
            </a:lvl1pPr>
            <a:lvl2pPr marL="742950" indent="-285750">
              <a:tabLst>
                <a:tab pos="6176963" algn="r"/>
              </a:tabLst>
              <a:defRPr sz="2400">
                <a:solidFill>
                  <a:schemeClr val="tx1"/>
                </a:solidFill>
                <a:latin typeface="Times New Roman" panose="02020603050405020304" pitchFamily="18" charset="0"/>
              </a:defRPr>
            </a:lvl2pPr>
            <a:lvl3pPr marL="1143000" indent="-228600">
              <a:tabLst>
                <a:tab pos="6176963" algn="r"/>
              </a:tabLst>
              <a:defRPr sz="2400">
                <a:solidFill>
                  <a:schemeClr val="tx1"/>
                </a:solidFill>
                <a:latin typeface="Times New Roman" panose="02020603050405020304" pitchFamily="18" charset="0"/>
              </a:defRPr>
            </a:lvl3pPr>
            <a:lvl4pPr marL="1600200" indent="-228600">
              <a:tabLst>
                <a:tab pos="6176963" algn="r"/>
              </a:tabLst>
              <a:defRPr sz="2400">
                <a:solidFill>
                  <a:schemeClr val="tx1"/>
                </a:solidFill>
                <a:latin typeface="Times New Roman" panose="02020603050405020304" pitchFamily="18" charset="0"/>
              </a:defRPr>
            </a:lvl4pPr>
            <a:lvl5pPr marL="2057400" indent="-228600">
              <a:tabLst>
                <a:tab pos="6176963"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9pPr>
          </a:lstStyle>
          <a:p>
            <a:pPr algn="l">
              <a:lnSpc>
                <a:spcPct val="105000"/>
              </a:lnSpc>
              <a:spcBef>
                <a:spcPct val="20000"/>
              </a:spcBef>
              <a:buClr>
                <a:schemeClr val="accent2"/>
              </a:buClr>
              <a:buSzPct val="75000"/>
              <a:buFont typeface="Wingdings" panose="05000000000000000000" pitchFamily="2" charset="2"/>
              <a:buNone/>
            </a:pPr>
            <a:r>
              <a:rPr lang="en-US" altLang="en-US" sz="2200" dirty="0">
                <a:latin typeface="Liberation Sans" panose="020B0604020202020204"/>
              </a:rPr>
              <a:t>b)</a:t>
            </a:r>
          </a:p>
        </p:txBody>
      </p:sp>
      <p:sp>
        <p:nvSpPr>
          <p:cNvPr id="20787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Accounting for </a:t>
            </a:r>
            <a:r>
              <a:rPr lang="en-US" altLang="en-US" sz="3200" b="1" dirty="0" smtClean="0">
                <a:solidFill>
                  <a:srgbClr val="CC0000"/>
                </a:solidFill>
                <a:latin typeface="Liberation Sans" panose="020B0604020202020204"/>
              </a:rPr>
              <a:t>Ordinary Share Issues</a:t>
            </a:r>
            <a:endParaRPr lang="en-US" altLang="en-US" sz="3200" b="1" dirty="0">
              <a:solidFill>
                <a:srgbClr val="CC0000"/>
              </a:solidFill>
              <a:latin typeface="Liberation Sans" panose="020B0604020202020204"/>
            </a:endParaRPr>
          </a:p>
        </p:txBody>
      </p:sp>
      <p:sp>
        <p:nvSpPr>
          <p:cNvPr id="33807"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33808" name="Rectangle 16"/>
          <p:cNvSpPr>
            <a:spLocks noChangeArrowheads="1"/>
          </p:cNvSpPr>
          <p:nvPr/>
        </p:nvSpPr>
        <p:spPr bwMode="auto">
          <a:xfrm>
            <a:off x="541338" y="1262246"/>
            <a:ext cx="56308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algn="ctr" eaLnBrk="0" fontAlgn="base" hangingPunct="0">
              <a:spcBef>
                <a:spcPct val="0"/>
              </a:spcBef>
              <a:spcAft>
                <a:spcPct val="0"/>
              </a:spcAft>
              <a:defRPr sz="2400">
                <a:solidFill>
                  <a:schemeClr val="tx1"/>
                </a:solidFill>
                <a:latin typeface="Times New Roman" panose="02020603050405020304" pitchFamily="18" charset="0"/>
              </a:defRPr>
            </a:lvl6pPr>
            <a:lvl7pPr algn="ctr" eaLnBrk="0" fontAlgn="base" hangingPunct="0">
              <a:spcBef>
                <a:spcPct val="0"/>
              </a:spcBef>
              <a:spcAft>
                <a:spcPct val="0"/>
              </a:spcAft>
              <a:defRPr sz="2400">
                <a:solidFill>
                  <a:schemeClr val="tx1"/>
                </a:solidFill>
                <a:latin typeface="Times New Roman" panose="02020603050405020304" pitchFamily="18" charset="0"/>
              </a:defRPr>
            </a:lvl7pPr>
            <a:lvl8pPr algn="ctr" eaLnBrk="0" fontAlgn="base" hangingPunct="0">
              <a:spcBef>
                <a:spcPct val="0"/>
              </a:spcBef>
              <a:spcAft>
                <a:spcPct val="0"/>
              </a:spcAft>
              <a:defRPr sz="2400">
                <a:solidFill>
                  <a:schemeClr val="tx1"/>
                </a:solidFill>
                <a:latin typeface="Times New Roman" panose="02020603050405020304" pitchFamily="18" charset="0"/>
              </a:defRPr>
            </a:lvl8pPr>
            <a:lvl9pPr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700" b="1" dirty="0" smtClean="0">
                <a:solidFill>
                  <a:srgbClr val="006600"/>
                </a:solidFill>
                <a:latin typeface="Liberation Sans" panose="020B0604020202020204"/>
              </a:rPr>
              <a:t>ISSUING PAR VALUE ORDINARY SHARES FOR CASH</a:t>
            </a:r>
            <a:endParaRPr lang="en-US" altLang="en-US" sz="2700" b="1" dirty="0">
              <a:solidFill>
                <a:srgbClr val="006600"/>
              </a:solidFill>
              <a:latin typeface="Liberation Sans" panose="020B0604020202020204"/>
            </a:endParaRPr>
          </a:p>
        </p:txBody>
      </p:sp>
      <p:cxnSp>
        <p:nvCxnSpPr>
          <p:cNvPr id="14" name="Straight Connector 13"/>
          <p:cNvCxnSpPr/>
          <p:nvPr/>
        </p:nvCxnSpPr>
        <p:spPr bwMode="auto">
          <a:xfrm>
            <a:off x="6477000" y="990600"/>
            <a:ext cx="0" cy="77158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5" name="Rectangle 14"/>
          <p:cNvSpPr/>
          <p:nvPr/>
        </p:nvSpPr>
        <p:spPr>
          <a:xfrm>
            <a:off x="6553200" y="1058861"/>
            <a:ext cx="2362200" cy="800219"/>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2</a:t>
            </a:r>
            <a:endParaRPr lang="en-US" sz="1400" b="1" i="0" dirty="0">
              <a:solidFill>
                <a:srgbClr val="FF3300"/>
              </a:solidFill>
              <a:latin typeface="Liberation Sans" panose="020B0604020202020204"/>
            </a:endParaRPr>
          </a:p>
          <a:p>
            <a:pPr algn="l"/>
            <a:r>
              <a:rPr lang="en-US" sz="1400" b="1" dirty="0" smtClean="0">
                <a:latin typeface="Liberation Sans" panose="020B0604020202020204"/>
              </a:rPr>
              <a:t>Record the issuance of ordinary shares.</a:t>
            </a:r>
          </a:p>
        </p:txBody>
      </p:sp>
      <p:sp>
        <p:nvSpPr>
          <p:cNvPr id="1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2</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wipe(left)">
                                      <p:cBhvr>
                                        <p:cTn id="7" dur="5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wipe(left)">
                                      <p:cBhvr>
                                        <p:cTn id="12" dur="500"/>
                                        <p:tgtEl>
                                          <p:spTgt spid="337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7"/>
                                        </p:tgtEl>
                                        <p:attrNameLst>
                                          <p:attrName>style.visibility</p:attrName>
                                        </p:attrNameLst>
                                      </p:cBhvr>
                                      <p:to>
                                        <p:strVal val="visible"/>
                                      </p:to>
                                    </p:set>
                                    <p:animEffect transition="in" filter="wipe(left)">
                                      <p:cBhvr>
                                        <p:cTn id="17" dur="500"/>
                                        <p:tgtEl>
                                          <p:spTgt spid="337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8"/>
                                        </p:tgtEl>
                                        <p:attrNameLst>
                                          <p:attrName>style.visibility</p:attrName>
                                        </p:attrNameLst>
                                      </p:cBhvr>
                                      <p:to>
                                        <p:strVal val="visible"/>
                                      </p:to>
                                    </p:set>
                                    <p:animEffect transition="in" filter="wipe(left)">
                                      <p:cBhvr>
                                        <p:cTn id="22" dur="500"/>
                                        <p:tgtEl>
                                          <p:spTgt spid="337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799"/>
                                        </p:tgtEl>
                                        <p:attrNameLst>
                                          <p:attrName>style.visibility</p:attrName>
                                        </p:attrNameLst>
                                      </p:cBhvr>
                                      <p:to>
                                        <p:strVal val="visible"/>
                                      </p:to>
                                    </p:set>
                                    <p:animEffect transition="in" filter="wipe(left)">
                                      <p:cBhvr>
                                        <p:cTn id="27"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P spid="33797" grpId="0"/>
      <p:bldP spid="33798" grpId="0"/>
      <p:bldP spid="3379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006600"/>
                </a:solidFill>
                <a:latin typeface="Liberation Sans" panose="020B0604020202020204"/>
              </a:rPr>
              <a:t>PAR VALUE ORDINARY SHARES</a:t>
            </a:r>
            <a:endParaRPr lang="en-US" altLang="en-US" sz="3200" b="1" dirty="0">
              <a:solidFill>
                <a:srgbClr val="006600"/>
              </a:solidFill>
              <a:latin typeface="Liberation Sans" panose="020B0604020202020204"/>
            </a:endParaRPr>
          </a:p>
        </p:txBody>
      </p:sp>
      <p:sp>
        <p:nvSpPr>
          <p:cNvPr id="8"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2</a:t>
            </a:r>
            <a:endParaRPr lang="en-US" altLang="en-US" dirty="0">
              <a:latin typeface="Liberation Sans" panose="020B0604020202020204"/>
            </a:endParaRPr>
          </a:p>
        </p:txBody>
      </p:sp>
      <p:pic>
        <p:nvPicPr>
          <p:cNvPr id="2" name="Picture 1"/>
          <p:cNvPicPr>
            <a:picLocks noChangeAspect="1"/>
          </p:cNvPicPr>
          <p:nvPr/>
        </p:nvPicPr>
        <p:blipFill>
          <a:blip r:embed="rId3"/>
          <a:stretch>
            <a:fillRect/>
          </a:stretch>
        </p:blipFill>
        <p:spPr>
          <a:xfrm>
            <a:off x="304800" y="1490867"/>
            <a:ext cx="8534400" cy="3462133"/>
          </a:xfrm>
          <a:prstGeom prst="rect">
            <a:avLst/>
          </a:prstGeom>
          <a:noFill/>
          <a:ln w="19050" cap="sq" algn="ctr">
            <a:solidFill>
              <a:schemeClr val="tx1"/>
            </a:solidFill>
            <a:miter lim="800000"/>
            <a:headEnd type="none" w="sm" len="sm"/>
            <a:tailEnd type="none" w="sm" len="sm"/>
          </a:ln>
          <a:effectLst/>
        </p:spPr>
      </p:pic>
      <p:sp>
        <p:nvSpPr>
          <p:cNvPr id="3" name="Rectangle 2"/>
          <p:cNvSpPr/>
          <p:nvPr/>
        </p:nvSpPr>
        <p:spPr>
          <a:xfrm>
            <a:off x="222544" y="5011032"/>
            <a:ext cx="1443441" cy="461665"/>
          </a:xfrm>
          <a:prstGeom prst="rect">
            <a:avLst/>
          </a:prstGeom>
        </p:spPr>
        <p:txBody>
          <a:bodyPr wrap="square">
            <a:spAutoFit/>
          </a:bodyPr>
          <a:lstStyle/>
          <a:p>
            <a:pPr algn="l"/>
            <a:r>
              <a:rPr lang="en-US" sz="1200" b="1" dirty="0">
                <a:latin typeface="Liberation Sans" panose="020B0604020202020204"/>
              </a:rPr>
              <a:t>Illustration 11-7 </a:t>
            </a:r>
            <a:endParaRPr lang="en-US" sz="1200" b="1" dirty="0" smtClean="0">
              <a:latin typeface="Liberation Sans" panose="020B0604020202020204"/>
            </a:endParaRPr>
          </a:p>
          <a:p>
            <a:pPr algn="l"/>
            <a:r>
              <a:rPr lang="en-US" sz="1200" dirty="0" smtClean="0">
                <a:latin typeface="Liberation Sans" panose="020B0604020202020204"/>
              </a:rPr>
              <a:t>Share </a:t>
            </a:r>
            <a:r>
              <a:rPr lang="en-US" sz="1200" dirty="0">
                <a:latin typeface="Liberation Sans" panose="020B0604020202020204"/>
              </a:rPr>
              <a:t>premium</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23" name="Rectangle 15"/>
          <p:cNvSpPr>
            <a:spLocks noChangeArrowheads="1"/>
          </p:cNvSpPr>
          <p:nvPr/>
        </p:nvSpPr>
        <p:spPr bwMode="auto">
          <a:xfrm>
            <a:off x="541338" y="1284288"/>
            <a:ext cx="84690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algn="ctr" eaLnBrk="0" fontAlgn="base" hangingPunct="0">
              <a:spcBef>
                <a:spcPct val="0"/>
              </a:spcBef>
              <a:spcAft>
                <a:spcPct val="0"/>
              </a:spcAft>
              <a:defRPr sz="2400">
                <a:solidFill>
                  <a:schemeClr val="tx1"/>
                </a:solidFill>
                <a:latin typeface="Times New Roman" panose="02020603050405020304" pitchFamily="18" charset="0"/>
              </a:defRPr>
            </a:lvl6pPr>
            <a:lvl7pPr algn="ctr" eaLnBrk="0" fontAlgn="base" hangingPunct="0">
              <a:spcBef>
                <a:spcPct val="0"/>
              </a:spcBef>
              <a:spcAft>
                <a:spcPct val="0"/>
              </a:spcAft>
              <a:defRPr sz="2400">
                <a:solidFill>
                  <a:schemeClr val="tx1"/>
                </a:solidFill>
                <a:latin typeface="Times New Roman" panose="02020603050405020304" pitchFamily="18" charset="0"/>
              </a:defRPr>
            </a:lvl7pPr>
            <a:lvl8pPr algn="ctr" eaLnBrk="0" fontAlgn="base" hangingPunct="0">
              <a:spcBef>
                <a:spcPct val="0"/>
              </a:spcBef>
              <a:spcAft>
                <a:spcPct val="0"/>
              </a:spcAft>
              <a:defRPr sz="2400">
                <a:solidFill>
                  <a:schemeClr val="tx1"/>
                </a:solidFill>
                <a:latin typeface="Times New Roman" panose="02020603050405020304" pitchFamily="18" charset="0"/>
              </a:defRPr>
            </a:lvl8pPr>
            <a:lvl9pPr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700" b="1" dirty="0" smtClean="0">
                <a:solidFill>
                  <a:srgbClr val="006600"/>
                </a:solidFill>
                <a:latin typeface="Liberation Sans" panose="020B0604020202020204"/>
              </a:rPr>
              <a:t>ISSUING NO-PAR ORDINARY SHARES FOR CASH</a:t>
            </a:r>
            <a:endParaRPr lang="en-US" altLang="en-US" sz="2700" b="1" dirty="0">
              <a:solidFill>
                <a:srgbClr val="006600"/>
              </a:solidFill>
              <a:latin typeface="Liberation Sans" panose="020B0604020202020204"/>
            </a:endParaRPr>
          </a:p>
        </p:txBody>
      </p:sp>
      <p:sp>
        <p:nvSpPr>
          <p:cNvPr id="695298" name="Rectangle 2"/>
          <p:cNvSpPr>
            <a:spLocks noChangeArrowheads="1"/>
          </p:cNvSpPr>
          <p:nvPr/>
        </p:nvSpPr>
        <p:spPr bwMode="auto">
          <a:xfrm>
            <a:off x="533400" y="1981200"/>
            <a:ext cx="8305800" cy="9906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marL="603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ct val="20000"/>
              </a:spcBef>
              <a:buClr>
                <a:schemeClr val="accent2"/>
              </a:buClr>
              <a:buSzPct val="75000"/>
              <a:buFont typeface="Wingdings" panose="05000000000000000000" pitchFamily="2" charset="2"/>
              <a:buNone/>
            </a:pPr>
            <a:r>
              <a:rPr lang="en-US" altLang="en-US" sz="2200" b="1" dirty="0">
                <a:latin typeface="Liberation Sans" panose="020B0604020202020204"/>
              </a:rPr>
              <a:t>Illustration</a:t>
            </a:r>
            <a:r>
              <a:rPr lang="en-US" altLang="en-US" sz="2200" dirty="0" smtClean="0">
                <a:latin typeface="Liberation Sans" panose="020B0604020202020204"/>
              </a:rPr>
              <a:t>: </a:t>
            </a:r>
            <a:r>
              <a:rPr lang="en-US" altLang="en-US" sz="2200" dirty="0">
                <a:latin typeface="Liberation Sans" panose="020B0604020202020204"/>
              </a:rPr>
              <a:t>Assume that </a:t>
            </a:r>
            <a:r>
              <a:rPr lang="en-US" altLang="en-US" sz="2200" dirty="0" smtClean="0">
                <a:latin typeface="Liberation Sans" panose="020B0604020202020204"/>
              </a:rPr>
              <a:t>Hydro-Slide SA </a:t>
            </a:r>
            <a:r>
              <a:rPr lang="en-US" altLang="en-US" sz="2200" dirty="0">
                <a:latin typeface="Liberation Sans" panose="020B0604020202020204"/>
              </a:rPr>
              <a:t>issues 5,000 shares of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5 stated value no-par shares for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8 per share.  The entry is:</a:t>
            </a:r>
          </a:p>
        </p:txBody>
      </p:sp>
      <p:sp>
        <p:nvSpPr>
          <p:cNvPr id="299011" name="Rectangle 8"/>
          <p:cNvSpPr>
            <a:spLocks noChangeArrowheads="1"/>
          </p:cNvSpPr>
          <p:nvPr/>
        </p:nvSpPr>
        <p:spPr bwMode="auto">
          <a:xfrm>
            <a:off x="914400" y="31242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a:tabLst>
                <a:tab pos="6176963" algn="r"/>
              </a:tabLst>
              <a:defRPr sz="2400">
                <a:solidFill>
                  <a:schemeClr val="tx1"/>
                </a:solidFill>
                <a:latin typeface="Times New Roman" panose="02020603050405020304" pitchFamily="18" charset="0"/>
              </a:defRPr>
            </a:lvl1pPr>
            <a:lvl2pPr marL="742950" indent="-285750">
              <a:tabLst>
                <a:tab pos="6176963" algn="r"/>
              </a:tabLst>
              <a:defRPr sz="2400">
                <a:solidFill>
                  <a:schemeClr val="tx1"/>
                </a:solidFill>
                <a:latin typeface="Times New Roman" panose="02020603050405020304" pitchFamily="18" charset="0"/>
              </a:defRPr>
            </a:lvl2pPr>
            <a:lvl3pPr marL="1143000" indent="-228600">
              <a:tabLst>
                <a:tab pos="6176963" algn="r"/>
              </a:tabLst>
              <a:defRPr sz="2400">
                <a:solidFill>
                  <a:schemeClr val="tx1"/>
                </a:solidFill>
                <a:latin typeface="Times New Roman" panose="02020603050405020304" pitchFamily="18" charset="0"/>
              </a:defRPr>
            </a:lvl3pPr>
            <a:lvl4pPr marL="1600200" indent="-228600">
              <a:tabLst>
                <a:tab pos="6176963" algn="r"/>
              </a:tabLst>
              <a:defRPr sz="2400">
                <a:solidFill>
                  <a:schemeClr val="tx1"/>
                </a:solidFill>
                <a:latin typeface="Times New Roman" panose="02020603050405020304" pitchFamily="18" charset="0"/>
              </a:defRPr>
            </a:lvl4pPr>
            <a:lvl5pPr marL="2057400" indent="-228600">
              <a:tabLst>
                <a:tab pos="6176963"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Cash	40,000</a:t>
            </a:r>
          </a:p>
        </p:txBody>
      </p:sp>
      <p:sp>
        <p:nvSpPr>
          <p:cNvPr id="299012" name="Rectangle 9"/>
          <p:cNvSpPr>
            <a:spLocks noChangeArrowheads="1"/>
          </p:cNvSpPr>
          <p:nvPr/>
        </p:nvSpPr>
        <p:spPr bwMode="auto">
          <a:xfrm>
            <a:off x="769938" y="3565525"/>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marL="625475" indent="-625475">
              <a:tabLst>
                <a:tab pos="7607300" algn="r"/>
              </a:tabLst>
              <a:defRPr sz="2400">
                <a:solidFill>
                  <a:schemeClr val="tx1"/>
                </a:solidFill>
                <a:latin typeface="Times New Roman" panose="02020603050405020304" pitchFamily="18" charset="0"/>
              </a:defRPr>
            </a:lvl1pPr>
            <a:lvl2pPr marL="742950" indent="-285750">
              <a:tabLst>
                <a:tab pos="7607300" algn="r"/>
              </a:tabLst>
              <a:defRPr sz="2400">
                <a:solidFill>
                  <a:schemeClr val="tx1"/>
                </a:solidFill>
                <a:latin typeface="Times New Roman" panose="02020603050405020304" pitchFamily="18" charset="0"/>
              </a:defRPr>
            </a:lvl2pPr>
            <a:lvl3pPr marL="1143000" indent="-228600">
              <a:tabLst>
                <a:tab pos="7607300" algn="r"/>
              </a:tabLst>
              <a:defRPr sz="2400">
                <a:solidFill>
                  <a:schemeClr val="tx1"/>
                </a:solidFill>
                <a:latin typeface="Times New Roman" panose="02020603050405020304" pitchFamily="18" charset="0"/>
              </a:defRPr>
            </a:lvl3pPr>
            <a:lvl4pPr marL="1600200" indent="-228600">
              <a:tabLst>
                <a:tab pos="7607300" algn="r"/>
              </a:tabLst>
              <a:defRPr sz="2400">
                <a:solidFill>
                  <a:schemeClr val="tx1"/>
                </a:solidFill>
                <a:latin typeface="Times New Roman" panose="02020603050405020304" pitchFamily="18" charset="0"/>
              </a:defRPr>
            </a:lvl4pPr>
            <a:lvl5pPr marL="2057400" indent="-228600">
              <a:tabLst>
                <a:tab pos="76073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76073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76073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76073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76073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smtClean="0">
                <a:solidFill>
                  <a:schemeClr val="bg2"/>
                </a:solidFill>
                <a:latin typeface="Liberation Sans" panose="020B0604020202020204"/>
              </a:rPr>
              <a:t>	Share Capital—Ordinary </a:t>
            </a:r>
            <a:r>
              <a:rPr lang="en-US" altLang="en-US" sz="2000" dirty="0" smtClean="0">
                <a:solidFill>
                  <a:schemeClr val="bg2"/>
                </a:solidFill>
                <a:latin typeface="Liberation Sans" panose="020B0604020202020204"/>
              </a:rPr>
              <a:t>(</a:t>
            </a:r>
            <a:r>
              <a:rPr lang="en-US" altLang="en-US" sz="2000" dirty="0">
                <a:solidFill>
                  <a:schemeClr val="bg2"/>
                </a:solidFill>
                <a:latin typeface="Liberation Sans" panose="020B0604020202020204"/>
              </a:rPr>
              <a:t>5,000 x </a:t>
            </a:r>
            <a:r>
              <a:rPr lang="en-US" altLang="en-US" sz="2000" dirty="0">
                <a:solidFill>
                  <a:schemeClr val="bg2"/>
                </a:solidFill>
                <a:latin typeface="Liberation Sans" panose="020B0604020202020204"/>
                <a:cs typeface="Arial" panose="020B0604020202020204" pitchFamily="34" charset="0"/>
              </a:rPr>
              <a:t>€</a:t>
            </a:r>
            <a:r>
              <a:rPr lang="en-US" altLang="en-US" sz="2000" dirty="0">
                <a:solidFill>
                  <a:schemeClr val="bg2"/>
                </a:solidFill>
                <a:latin typeface="Liberation Sans" panose="020B0604020202020204"/>
              </a:rPr>
              <a:t>5)</a:t>
            </a:r>
            <a:r>
              <a:rPr lang="en-US" altLang="en-US" sz="2200" dirty="0">
                <a:solidFill>
                  <a:schemeClr val="bg2"/>
                </a:solidFill>
                <a:latin typeface="Liberation Sans" panose="020B0604020202020204"/>
              </a:rPr>
              <a:t> 	25,000</a:t>
            </a:r>
          </a:p>
        </p:txBody>
      </p:sp>
      <p:sp>
        <p:nvSpPr>
          <p:cNvPr id="299013" name="Rectangle 10"/>
          <p:cNvSpPr>
            <a:spLocks noChangeArrowheads="1"/>
          </p:cNvSpPr>
          <p:nvPr/>
        </p:nvSpPr>
        <p:spPr bwMode="auto">
          <a:xfrm>
            <a:off x="762000" y="4022725"/>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marL="625475" indent="-625475">
              <a:tabLst>
                <a:tab pos="7607300" algn="r"/>
              </a:tabLst>
              <a:defRPr sz="2400">
                <a:solidFill>
                  <a:schemeClr val="tx1"/>
                </a:solidFill>
                <a:latin typeface="Times New Roman" panose="02020603050405020304" pitchFamily="18" charset="0"/>
              </a:defRPr>
            </a:lvl1pPr>
            <a:lvl2pPr marL="742950" indent="-285750">
              <a:tabLst>
                <a:tab pos="7607300" algn="r"/>
              </a:tabLst>
              <a:defRPr sz="2400">
                <a:solidFill>
                  <a:schemeClr val="tx1"/>
                </a:solidFill>
                <a:latin typeface="Times New Roman" panose="02020603050405020304" pitchFamily="18" charset="0"/>
              </a:defRPr>
            </a:lvl2pPr>
            <a:lvl3pPr marL="1143000" indent="-228600">
              <a:tabLst>
                <a:tab pos="7607300" algn="r"/>
              </a:tabLst>
              <a:defRPr sz="2400">
                <a:solidFill>
                  <a:schemeClr val="tx1"/>
                </a:solidFill>
                <a:latin typeface="Times New Roman" panose="02020603050405020304" pitchFamily="18" charset="0"/>
              </a:defRPr>
            </a:lvl3pPr>
            <a:lvl4pPr marL="1600200" indent="-228600">
              <a:tabLst>
                <a:tab pos="7607300" algn="r"/>
              </a:tabLst>
              <a:defRPr sz="2400">
                <a:solidFill>
                  <a:schemeClr val="tx1"/>
                </a:solidFill>
                <a:latin typeface="Times New Roman" panose="02020603050405020304" pitchFamily="18" charset="0"/>
              </a:defRPr>
            </a:lvl4pPr>
            <a:lvl5pPr marL="2057400" indent="-228600">
              <a:tabLst>
                <a:tab pos="76073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76073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76073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76073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76073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	Share </a:t>
            </a:r>
            <a:r>
              <a:rPr lang="en-US" altLang="en-US" sz="2200" dirty="0" smtClean="0">
                <a:solidFill>
                  <a:schemeClr val="bg2"/>
                </a:solidFill>
                <a:latin typeface="Liberation Sans" panose="020B0604020202020204"/>
              </a:rPr>
              <a:t>Premium—Ordinary</a:t>
            </a:r>
            <a:r>
              <a:rPr lang="en-US" altLang="en-US" sz="2200" dirty="0">
                <a:solidFill>
                  <a:schemeClr val="bg2"/>
                </a:solidFill>
                <a:latin typeface="Liberation Sans" panose="020B0604020202020204"/>
              </a:rPr>
              <a:t>	15,000</a:t>
            </a:r>
          </a:p>
        </p:txBody>
      </p:sp>
      <p:sp>
        <p:nvSpPr>
          <p:cNvPr id="2" name="Rectangle 2"/>
          <p:cNvSpPr>
            <a:spLocks noChangeArrowheads="1"/>
          </p:cNvSpPr>
          <p:nvPr/>
        </p:nvSpPr>
        <p:spPr bwMode="auto">
          <a:xfrm>
            <a:off x="533400" y="4740275"/>
            <a:ext cx="8305800" cy="517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marL="603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Prepare the entry assuming there is no stated value. </a:t>
            </a:r>
          </a:p>
        </p:txBody>
      </p:sp>
      <p:sp>
        <p:nvSpPr>
          <p:cNvPr id="299016" name="Rectangle 8"/>
          <p:cNvSpPr>
            <a:spLocks noChangeArrowheads="1"/>
          </p:cNvSpPr>
          <p:nvPr/>
        </p:nvSpPr>
        <p:spPr bwMode="auto">
          <a:xfrm>
            <a:off x="906462" y="5273675"/>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a:tabLst>
                <a:tab pos="6176963" algn="r"/>
              </a:tabLst>
              <a:defRPr sz="2400">
                <a:solidFill>
                  <a:schemeClr val="tx1"/>
                </a:solidFill>
                <a:latin typeface="Times New Roman" panose="02020603050405020304" pitchFamily="18" charset="0"/>
              </a:defRPr>
            </a:lvl1pPr>
            <a:lvl2pPr marL="742950" indent="-285750">
              <a:tabLst>
                <a:tab pos="6176963" algn="r"/>
              </a:tabLst>
              <a:defRPr sz="2400">
                <a:solidFill>
                  <a:schemeClr val="tx1"/>
                </a:solidFill>
                <a:latin typeface="Times New Roman" panose="02020603050405020304" pitchFamily="18" charset="0"/>
              </a:defRPr>
            </a:lvl2pPr>
            <a:lvl3pPr marL="1143000" indent="-228600">
              <a:tabLst>
                <a:tab pos="6176963" algn="r"/>
              </a:tabLst>
              <a:defRPr sz="2400">
                <a:solidFill>
                  <a:schemeClr val="tx1"/>
                </a:solidFill>
                <a:latin typeface="Times New Roman" panose="02020603050405020304" pitchFamily="18" charset="0"/>
              </a:defRPr>
            </a:lvl3pPr>
            <a:lvl4pPr marL="1600200" indent="-228600">
              <a:tabLst>
                <a:tab pos="6176963" algn="r"/>
              </a:tabLst>
              <a:defRPr sz="2400">
                <a:solidFill>
                  <a:schemeClr val="tx1"/>
                </a:solidFill>
                <a:latin typeface="Times New Roman" panose="02020603050405020304" pitchFamily="18" charset="0"/>
              </a:defRPr>
            </a:lvl4pPr>
            <a:lvl5pPr marL="2057400" indent="-228600">
              <a:tabLst>
                <a:tab pos="6176963"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Cash	40,000</a:t>
            </a:r>
          </a:p>
        </p:txBody>
      </p:sp>
      <p:sp>
        <p:nvSpPr>
          <p:cNvPr id="299017" name="Rectangle 9"/>
          <p:cNvSpPr>
            <a:spLocks noChangeArrowheads="1"/>
          </p:cNvSpPr>
          <p:nvPr/>
        </p:nvSpPr>
        <p:spPr bwMode="auto">
          <a:xfrm>
            <a:off x="762000" y="57150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marL="625475" indent="-625475">
              <a:tabLst>
                <a:tab pos="7607300" algn="r"/>
              </a:tabLst>
              <a:defRPr sz="2400">
                <a:solidFill>
                  <a:schemeClr val="tx1"/>
                </a:solidFill>
                <a:latin typeface="Times New Roman" panose="02020603050405020304" pitchFamily="18" charset="0"/>
              </a:defRPr>
            </a:lvl1pPr>
            <a:lvl2pPr marL="742950" indent="-285750">
              <a:tabLst>
                <a:tab pos="7607300" algn="r"/>
              </a:tabLst>
              <a:defRPr sz="2400">
                <a:solidFill>
                  <a:schemeClr val="tx1"/>
                </a:solidFill>
                <a:latin typeface="Times New Roman" panose="02020603050405020304" pitchFamily="18" charset="0"/>
              </a:defRPr>
            </a:lvl2pPr>
            <a:lvl3pPr marL="1143000" indent="-228600">
              <a:tabLst>
                <a:tab pos="7607300" algn="r"/>
              </a:tabLst>
              <a:defRPr sz="2400">
                <a:solidFill>
                  <a:schemeClr val="tx1"/>
                </a:solidFill>
                <a:latin typeface="Times New Roman" panose="02020603050405020304" pitchFamily="18" charset="0"/>
              </a:defRPr>
            </a:lvl3pPr>
            <a:lvl4pPr marL="1600200" indent="-228600">
              <a:tabLst>
                <a:tab pos="7607300" algn="r"/>
              </a:tabLst>
              <a:defRPr sz="2400">
                <a:solidFill>
                  <a:schemeClr val="tx1"/>
                </a:solidFill>
                <a:latin typeface="Times New Roman" panose="02020603050405020304" pitchFamily="18" charset="0"/>
              </a:defRPr>
            </a:lvl4pPr>
            <a:lvl5pPr marL="2057400" indent="-228600">
              <a:tabLst>
                <a:tab pos="76073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76073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76073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76073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76073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	</a:t>
            </a:r>
            <a:r>
              <a:rPr lang="en-US" altLang="en-US" sz="2200" dirty="0" smtClean="0">
                <a:solidFill>
                  <a:schemeClr val="bg2"/>
                </a:solidFill>
                <a:latin typeface="Liberation Sans" panose="020B0604020202020204"/>
              </a:rPr>
              <a:t>Share Capital—Ordinary </a:t>
            </a:r>
            <a:r>
              <a:rPr lang="en-US" altLang="en-US" sz="2200" dirty="0">
                <a:solidFill>
                  <a:schemeClr val="bg2"/>
                </a:solidFill>
                <a:latin typeface="Liberation Sans" panose="020B0604020202020204"/>
              </a:rPr>
              <a:t>	40,000</a:t>
            </a:r>
          </a:p>
        </p:txBody>
      </p:sp>
      <p:sp>
        <p:nvSpPr>
          <p:cNvPr id="13"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Accounting for </a:t>
            </a:r>
            <a:r>
              <a:rPr lang="en-US" altLang="en-US" sz="3200" b="1" dirty="0" smtClean="0">
                <a:solidFill>
                  <a:srgbClr val="CC0000"/>
                </a:solidFill>
                <a:latin typeface="Liberation Sans" panose="020B0604020202020204"/>
              </a:rPr>
              <a:t>Ordinary Share Issues</a:t>
            </a:r>
            <a:endParaRPr lang="en-US" altLang="en-US" sz="3200" b="1" dirty="0">
              <a:solidFill>
                <a:srgbClr val="CC0000"/>
              </a:solidFill>
              <a:latin typeface="Liberation Sans" panose="020B0604020202020204"/>
            </a:endParaRPr>
          </a:p>
        </p:txBody>
      </p:sp>
      <p:sp>
        <p:nvSpPr>
          <p:cNvPr id="14"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2</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9011"/>
                                        </p:tgtEl>
                                        <p:attrNameLst>
                                          <p:attrName>style.visibility</p:attrName>
                                        </p:attrNameLst>
                                      </p:cBhvr>
                                      <p:to>
                                        <p:strVal val="visible"/>
                                      </p:to>
                                    </p:set>
                                    <p:animEffect transition="in" filter="wipe(left)">
                                      <p:cBhvr>
                                        <p:cTn id="7" dur="500"/>
                                        <p:tgtEl>
                                          <p:spTgt spid="299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9012"/>
                                        </p:tgtEl>
                                        <p:attrNameLst>
                                          <p:attrName>style.visibility</p:attrName>
                                        </p:attrNameLst>
                                      </p:cBhvr>
                                      <p:to>
                                        <p:strVal val="visible"/>
                                      </p:to>
                                    </p:set>
                                    <p:animEffect transition="in" filter="wipe(left)">
                                      <p:cBhvr>
                                        <p:cTn id="12" dur="500"/>
                                        <p:tgtEl>
                                          <p:spTgt spid="2990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9013"/>
                                        </p:tgtEl>
                                        <p:attrNameLst>
                                          <p:attrName>style.visibility</p:attrName>
                                        </p:attrNameLst>
                                      </p:cBhvr>
                                      <p:to>
                                        <p:strVal val="visible"/>
                                      </p:to>
                                    </p:set>
                                    <p:animEffect transition="in" filter="wipe(left)">
                                      <p:cBhvr>
                                        <p:cTn id="17" dur="500"/>
                                        <p:tgtEl>
                                          <p:spTgt spid="2990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9016"/>
                                        </p:tgtEl>
                                        <p:attrNameLst>
                                          <p:attrName>style.visibility</p:attrName>
                                        </p:attrNameLst>
                                      </p:cBhvr>
                                      <p:to>
                                        <p:strVal val="visible"/>
                                      </p:to>
                                    </p:set>
                                    <p:animEffect transition="in" filter="wipe(left)">
                                      <p:cBhvr>
                                        <p:cTn id="22" dur="500"/>
                                        <p:tgtEl>
                                          <p:spTgt spid="2990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9017"/>
                                        </p:tgtEl>
                                        <p:attrNameLst>
                                          <p:attrName>style.visibility</p:attrName>
                                        </p:attrNameLst>
                                      </p:cBhvr>
                                      <p:to>
                                        <p:strVal val="visible"/>
                                      </p:to>
                                    </p:set>
                                    <p:animEffect transition="in" filter="wipe(left)">
                                      <p:cBhvr>
                                        <p:cTn id="27" dur="500"/>
                                        <p:tgtEl>
                                          <p:spTgt spid="299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utoUpdateAnimBg="0"/>
      <p:bldP spid="299012" grpId="0" autoUpdateAnimBg="0"/>
      <p:bldP spid="299013" grpId="0" autoUpdateAnimBg="0"/>
      <p:bldP spid="299016" grpId="0" autoUpdateAnimBg="0"/>
      <p:bldP spid="29901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609600" y="2316163"/>
            <a:ext cx="8001000" cy="164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20015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50000"/>
              </a:spcBef>
            </a:pPr>
            <a:r>
              <a:rPr lang="en-US" altLang="en-US" sz="2200" dirty="0">
                <a:solidFill>
                  <a:srgbClr val="000000"/>
                </a:solidFill>
                <a:latin typeface="Liberation Sans"/>
              </a:rPr>
              <a:t>Corporations also may issue shares for: </a:t>
            </a:r>
          </a:p>
          <a:p>
            <a:pPr lvl="1" algn="l">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a:rPr>
              <a:t>Services (attorneys or consultants). </a:t>
            </a:r>
          </a:p>
          <a:p>
            <a:pPr lvl="1" algn="l">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a:rPr>
              <a:t>Noncash assets (land, buildings, and equipment).</a:t>
            </a:r>
          </a:p>
        </p:txBody>
      </p:sp>
      <p:sp>
        <p:nvSpPr>
          <p:cNvPr id="34822" name="Rectangle 8"/>
          <p:cNvSpPr>
            <a:spLocks noChangeArrowheads="1"/>
          </p:cNvSpPr>
          <p:nvPr/>
        </p:nvSpPr>
        <p:spPr bwMode="auto">
          <a:xfrm>
            <a:off x="609600" y="4575206"/>
            <a:ext cx="8001000" cy="1215994"/>
          </a:xfrm>
          <a:prstGeom prst="rect">
            <a:avLst/>
          </a:prstGeom>
          <a:solidFill>
            <a:schemeClr val="accent3"/>
          </a:solidFill>
          <a:ln w="19050" cap="sq">
            <a:solidFill>
              <a:schemeClr val="tx1"/>
            </a:solidFill>
            <a:miter lim="800000"/>
            <a:headEnd/>
            <a:tailEnd/>
          </a:ln>
          <a:effectLst>
            <a:innerShdw blurRad="114300">
              <a:prstClr val="black"/>
            </a:innerShdw>
          </a:effectLst>
        </p:spPr>
        <p:txBody>
          <a:bodyPr anchor="ctr" anchorCtr="0">
            <a:noAutofit/>
          </a:bodyPr>
          <a:lstStyle>
            <a:lvl1pPr marL="1111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5000"/>
              </a:spcBef>
            </a:pPr>
            <a:r>
              <a:rPr lang="en-US" altLang="en-US" sz="1900" dirty="0">
                <a:solidFill>
                  <a:srgbClr val="000000"/>
                </a:solidFill>
                <a:latin typeface="Liberation Sans"/>
              </a:rPr>
              <a:t>Cost is either the fair market value of the consideration given up, or the fair market value of the consideration received, whichever is more clearly determinable.</a:t>
            </a:r>
          </a:p>
        </p:txBody>
      </p:sp>
      <p:sp>
        <p:nvSpPr>
          <p:cNvPr id="34826" name="Rectangle 10"/>
          <p:cNvSpPr>
            <a:spLocks noChangeArrowheads="1"/>
          </p:cNvSpPr>
          <p:nvPr/>
        </p:nvSpPr>
        <p:spPr bwMode="auto">
          <a:xfrm>
            <a:off x="609600" y="1284288"/>
            <a:ext cx="784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700" b="1" dirty="0" smtClean="0">
                <a:solidFill>
                  <a:srgbClr val="006600"/>
                </a:solidFill>
                <a:latin typeface="Liberation Sans"/>
              </a:rPr>
              <a:t>ISSUING ORDINARY SHARES FOR SERVICES OR NON-CASH ASSETS</a:t>
            </a:r>
            <a:endParaRPr lang="en-US" altLang="en-US" sz="2700" b="1" dirty="0">
              <a:solidFill>
                <a:srgbClr val="006600"/>
              </a:solidFill>
              <a:latin typeface="Liberation Sans"/>
            </a:endParaRPr>
          </a:p>
        </p:txBody>
      </p:sp>
      <p:sp>
        <p:nvSpPr>
          <p:cNvPr id="8"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Accounting for </a:t>
            </a:r>
            <a:r>
              <a:rPr lang="en-US" altLang="en-US" sz="3200" b="1" dirty="0" smtClean="0">
                <a:solidFill>
                  <a:srgbClr val="CC0000"/>
                </a:solidFill>
                <a:latin typeface="Liberation Sans" panose="020B0604020202020204"/>
              </a:rPr>
              <a:t>Ordinary Share Issues</a:t>
            </a:r>
            <a:endParaRPr lang="en-US" altLang="en-US" sz="3200" b="1" dirty="0">
              <a:solidFill>
                <a:srgbClr val="CC0000"/>
              </a:solidFill>
              <a:latin typeface="Liberation Sans" panose="020B0604020202020204"/>
            </a:endParaRPr>
          </a:p>
        </p:txBody>
      </p:sp>
      <p:sp>
        <p:nvSpPr>
          <p:cNvPr id="9"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2</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ChangeArrowheads="1"/>
          </p:cNvSpPr>
          <p:nvPr/>
        </p:nvSpPr>
        <p:spPr bwMode="auto">
          <a:xfrm>
            <a:off x="533400" y="1722320"/>
            <a:ext cx="8305800" cy="2362200"/>
          </a:xfrm>
          <a:prstGeom prst="rect">
            <a:avLst/>
          </a:prstGeom>
          <a:solidFill>
            <a:schemeClr val="bg1"/>
          </a:solidFill>
          <a:ln w="28575">
            <a:noFill/>
            <a:miter lim="800000"/>
            <a:headEnd/>
            <a:tailEnd/>
          </a:ln>
          <a:effectLst/>
        </p:spPr>
        <p:txBody>
          <a:bodyPr lIns="90488" tIns="44450" rIns="90488" bIns="44450"/>
          <a:lstStyle>
            <a:lvl1pPr marL="603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ct val="20000"/>
              </a:spcBef>
              <a:buClr>
                <a:schemeClr val="accent2"/>
              </a:buClr>
              <a:buSzPct val="75000"/>
              <a:buFont typeface="Wingdings" panose="05000000000000000000" pitchFamily="2" charset="2"/>
              <a:buNone/>
            </a:pPr>
            <a:r>
              <a:rPr lang="en-US" altLang="en-US" sz="2200" b="1" dirty="0">
                <a:latin typeface="Liberation Sans" panose="020B0604020202020204"/>
              </a:rPr>
              <a:t>Illustration</a:t>
            </a:r>
            <a:r>
              <a:rPr lang="en-US" altLang="en-US" sz="2200" b="1" dirty="0" smtClean="0">
                <a:latin typeface="Liberation Sans" panose="020B0604020202020204"/>
              </a:rPr>
              <a:t>:</a:t>
            </a:r>
            <a:r>
              <a:rPr lang="en-US" altLang="en-US" sz="2200" dirty="0" smtClean="0">
                <a:latin typeface="Liberation Sans" panose="020B0604020202020204"/>
              </a:rPr>
              <a:t> </a:t>
            </a:r>
            <a:r>
              <a:rPr lang="en-US" altLang="en-US" sz="2200" dirty="0">
                <a:latin typeface="Liberation Sans" panose="020B0604020202020204"/>
              </a:rPr>
              <a:t>Assume that attorneys have helped Jordan Company incorporate.  They have billed the company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5,000 for their services. They agree to accept 4,000 shares of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1 par value shares in payment of their bill.  At the time of the exchange, there is no established market price for the shares.  Prepare the journal entry for this transaction.</a:t>
            </a:r>
          </a:p>
        </p:txBody>
      </p:sp>
      <p:sp>
        <p:nvSpPr>
          <p:cNvPr id="303107" name="Rectangle 3"/>
          <p:cNvSpPr>
            <a:spLocks noChangeArrowheads="1"/>
          </p:cNvSpPr>
          <p:nvPr/>
        </p:nvSpPr>
        <p:spPr bwMode="auto">
          <a:xfrm>
            <a:off x="914400" y="4541720"/>
            <a:ext cx="7696200" cy="141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spAutoFit/>
          </a:bodyPr>
          <a:lstStyle>
            <a:lvl1pPr>
              <a:tabLst>
                <a:tab pos="6176963" algn="r"/>
              </a:tabLst>
              <a:defRPr sz="2400">
                <a:solidFill>
                  <a:schemeClr val="tx1"/>
                </a:solidFill>
                <a:latin typeface="Times New Roman" panose="02020603050405020304" pitchFamily="18" charset="0"/>
              </a:defRPr>
            </a:lvl1pPr>
            <a:lvl2pPr marL="742950" indent="-285750">
              <a:tabLst>
                <a:tab pos="6176963" algn="r"/>
              </a:tabLst>
              <a:defRPr sz="2400">
                <a:solidFill>
                  <a:schemeClr val="tx1"/>
                </a:solidFill>
                <a:latin typeface="Times New Roman" panose="02020603050405020304" pitchFamily="18" charset="0"/>
              </a:defRPr>
            </a:lvl2pPr>
            <a:lvl3pPr marL="1143000" indent="-228600">
              <a:tabLst>
                <a:tab pos="6176963" algn="r"/>
              </a:tabLst>
              <a:defRPr sz="2400">
                <a:solidFill>
                  <a:schemeClr val="tx1"/>
                </a:solidFill>
                <a:latin typeface="Times New Roman" panose="02020603050405020304" pitchFamily="18" charset="0"/>
              </a:defRPr>
            </a:lvl3pPr>
            <a:lvl4pPr marL="1600200" indent="-228600">
              <a:tabLst>
                <a:tab pos="6176963" algn="r"/>
              </a:tabLst>
              <a:defRPr sz="2400">
                <a:solidFill>
                  <a:schemeClr val="tx1"/>
                </a:solidFill>
                <a:latin typeface="Times New Roman" panose="02020603050405020304" pitchFamily="18" charset="0"/>
              </a:defRPr>
            </a:lvl4pPr>
            <a:lvl5pPr marL="2057400" indent="-228600">
              <a:tabLst>
                <a:tab pos="6176963"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9pPr>
          </a:lstStyle>
          <a:p>
            <a:pPr marL="460375" indent="-460375" algn="l">
              <a:spcBef>
                <a:spcPts val="1200"/>
              </a:spcBef>
              <a:buClr>
                <a:schemeClr val="accent2"/>
              </a:buClr>
              <a:buSzPct val="75000"/>
              <a:buFont typeface="Wingdings" panose="05000000000000000000" pitchFamily="2" charset="2"/>
              <a:buNone/>
              <a:tabLst>
                <a:tab pos="5886450" algn="r"/>
                <a:tab pos="7369175" algn="r"/>
              </a:tabLst>
            </a:pPr>
            <a:r>
              <a:rPr lang="en-US" altLang="en-US" sz="2200" dirty="0" smtClean="0">
                <a:solidFill>
                  <a:schemeClr val="bg2"/>
                </a:solidFill>
                <a:latin typeface="Liberation Sans" panose="020B0604020202020204"/>
              </a:rPr>
              <a:t>Organization </a:t>
            </a:r>
            <a:r>
              <a:rPr lang="en-US" altLang="en-US" sz="2200" dirty="0">
                <a:solidFill>
                  <a:schemeClr val="bg2"/>
                </a:solidFill>
                <a:latin typeface="Liberation Sans" panose="020B0604020202020204"/>
              </a:rPr>
              <a:t>Expense </a:t>
            </a:r>
            <a:r>
              <a:rPr lang="en-US" altLang="en-US" sz="2200" dirty="0" smtClean="0">
                <a:solidFill>
                  <a:schemeClr val="bg2"/>
                </a:solidFill>
                <a:latin typeface="Liberation Sans" panose="020B0604020202020204"/>
              </a:rPr>
              <a:t>	5,000 </a:t>
            </a:r>
          </a:p>
          <a:p>
            <a:pPr marL="460375" indent="-460375" algn="l">
              <a:spcBef>
                <a:spcPts val="1200"/>
              </a:spcBef>
              <a:buClr>
                <a:schemeClr val="accent2"/>
              </a:buClr>
              <a:buSzPct val="75000"/>
              <a:buFont typeface="Wingdings" panose="05000000000000000000" pitchFamily="2" charset="2"/>
              <a:buNone/>
              <a:tabLst>
                <a:tab pos="5886450" algn="r"/>
                <a:tab pos="7369175" algn="r"/>
              </a:tabLst>
            </a:pPr>
            <a:r>
              <a:rPr lang="en-US" altLang="en-US" sz="2200" dirty="0" smtClean="0">
                <a:solidFill>
                  <a:schemeClr val="bg2"/>
                </a:solidFill>
                <a:latin typeface="Liberation Sans" panose="020B0604020202020204"/>
              </a:rPr>
              <a:t>	Share </a:t>
            </a:r>
            <a:r>
              <a:rPr lang="en-US" altLang="en-US" sz="2200" dirty="0">
                <a:solidFill>
                  <a:schemeClr val="bg2"/>
                </a:solidFill>
                <a:latin typeface="Liberation Sans" panose="020B0604020202020204"/>
              </a:rPr>
              <a:t>Capital—Ordinary  </a:t>
            </a:r>
            <a:r>
              <a:rPr lang="en-US" altLang="en-US" sz="2200" dirty="0" smtClean="0">
                <a:solidFill>
                  <a:schemeClr val="bg2"/>
                </a:solidFill>
                <a:latin typeface="Liberation Sans" panose="020B0604020202020204"/>
              </a:rPr>
              <a:t>		4,000 </a:t>
            </a:r>
          </a:p>
          <a:p>
            <a:pPr marL="460375" indent="-460375" algn="l">
              <a:spcBef>
                <a:spcPts val="1200"/>
              </a:spcBef>
              <a:buClr>
                <a:schemeClr val="accent2"/>
              </a:buClr>
              <a:buSzPct val="75000"/>
              <a:buFont typeface="Wingdings" panose="05000000000000000000" pitchFamily="2" charset="2"/>
              <a:buNone/>
              <a:tabLst>
                <a:tab pos="5886450" algn="r"/>
                <a:tab pos="7369175" algn="r"/>
              </a:tabLst>
            </a:pPr>
            <a:r>
              <a:rPr lang="en-US" altLang="en-US" sz="2200" dirty="0" smtClean="0">
                <a:solidFill>
                  <a:schemeClr val="bg2"/>
                </a:solidFill>
                <a:latin typeface="Liberation Sans" panose="020B0604020202020204"/>
              </a:rPr>
              <a:t>	Share </a:t>
            </a:r>
            <a:r>
              <a:rPr lang="en-US" altLang="en-US" sz="2200" dirty="0">
                <a:solidFill>
                  <a:schemeClr val="bg2"/>
                </a:solidFill>
                <a:latin typeface="Liberation Sans" panose="020B0604020202020204"/>
              </a:rPr>
              <a:t>Premium—Ordinary  </a:t>
            </a:r>
            <a:r>
              <a:rPr lang="en-US" altLang="en-US" sz="2200" dirty="0" smtClean="0">
                <a:solidFill>
                  <a:schemeClr val="bg2"/>
                </a:solidFill>
                <a:latin typeface="Liberation Sans" panose="020B0604020202020204"/>
              </a:rPr>
              <a:t>		1,000</a:t>
            </a:r>
            <a:endParaRPr lang="en-US" altLang="en-US" sz="2200" dirty="0">
              <a:solidFill>
                <a:schemeClr val="bg2"/>
              </a:solidFill>
              <a:latin typeface="Liberation Sans" panose="020B0604020202020204"/>
            </a:endParaRPr>
          </a:p>
        </p:txBody>
      </p:sp>
      <p:sp>
        <p:nvSpPr>
          <p:cNvPr id="9" name="Rectangle 8"/>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006600"/>
                </a:solidFill>
                <a:latin typeface="Liberation Sans" panose="020B0604020202020204"/>
              </a:rPr>
              <a:t>ISSUING ORDINARY SHARES FOR SERVICES OR NON-CASH ASSETS</a:t>
            </a:r>
            <a:endParaRPr lang="en-US" altLang="en-US" sz="3200" b="1" dirty="0">
              <a:solidFill>
                <a:srgbClr val="CC0000"/>
              </a:solidFill>
              <a:latin typeface="Liberation Sans" panose="020B0604020202020204"/>
            </a:endParaRPr>
          </a:p>
        </p:txBody>
      </p:sp>
      <p:sp>
        <p:nvSpPr>
          <p:cNvPr id="10" name="Line 15"/>
          <p:cNvSpPr>
            <a:spLocks noChangeShapeType="1"/>
          </p:cNvSpPr>
          <p:nvPr/>
        </p:nvSpPr>
        <p:spPr bwMode="auto">
          <a:xfrm>
            <a:off x="304800" y="1453856"/>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2</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3107">
                                            <p:txEl>
                                              <p:pRg st="0" end="0"/>
                                            </p:txEl>
                                          </p:spTgt>
                                        </p:tgtEl>
                                        <p:attrNameLst>
                                          <p:attrName>style.visibility</p:attrName>
                                        </p:attrNameLst>
                                      </p:cBhvr>
                                      <p:to>
                                        <p:strVal val="visible"/>
                                      </p:to>
                                    </p:set>
                                    <p:animEffect transition="in" filter="wipe(left)">
                                      <p:cBhvr>
                                        <p:cTn id="7" dur="500"/>
                                        <p:tgtEl>
                                          <p:spTgt spid="303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3107">
                                            <p:txEl>
                                              <p:pRg st="1" end="1"/>
                                            </p:txEl>
                                          </p:spTgt>
                                        </p:tgtEl>
                                        <p:attrNameLst>
                                          <p:attrName>style.visibility</p:attrName>
                                        </p:attrNameLst>
                                      </p:cBhvr>
                                      <p:to>
                                        <p:strVal val="visible"/>
                                      </p:to>
                                    </p:set>
                                    <p:animEffect transition="in" filter="wipe(left)">
                                      <p:cBhvr>
                                        <p:cTn id="12" dur="500"/>
                                        <p:tgtEl>
                                          <p:spTgt spid="303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3107">
                                            <p:txEl>
                                              <p:pRg st="2" end="2"/>
                                            </p:txEl>
                                          </p:spTgt>
                                        </p:tgtEl>
                                        <p:attrNameLst>
                                          <p:attrName>style.visibility</p:attrName>
                                        </p:attrNameLst>
                                      </p:cBhvr>
                                      <p:to>
                                        <p:strVal val="visible"/>
                                      </p:to>
                                    </p:set>
                                    <p:animEffect transition="in" filter="wipe(left)">
                                      <p:cBhvr>
                                        <p:cTn id="17" dur="500"/>
                                        <p:tgtEl>
                                          <p:spTgt spid="303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ChangeArrowheads="1"/>
          </p:cNvSpPr>
          <p:nvPr/>
        </p:nvSpPr>
        <p:spPr bwMode="auto">
          <a:xfrm>
            <a:off x="533400" y="1722320"/>
            <a:ext cx="8153400" cy="2133600"/>
          </a:xfrm>
          <a:prstGeom prst="rect">
            <a:avLst/>
          </a:prstGeom>
          <a:solidFill>
            <a:schemeClr val="bg1"/>
          </a:solidFill>
          <a:ln w="28575">
            <a:noFill/>
            <a:miter lim="800000"/>
            <a:headEnd/>
            <a:tailEnd/>
          </a:ln>
          <a:effectLst/>
        </p:spPr>
        <p:txBody>
          <a:bodyPr lIns="90488" tIns="44450" rIns="90488" bIns="44450"/>
          <a:lstStyle>
            <a:lvl1pPr marL="603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ct val="20000"/>
              </a:spcBef>
              <a:buClr>
                <a:schemeClr val="accent2"/>
              </a:buClr>
              <a:buSzPct val="75000"/>
              <a:buFont typeface="Wingdings" panose="05000000000000000000" pitchFamily="2" charset="2"/>
              <a:buNone/>
            </a:pPr>
            <a:r>
              <a:rPr lang="en-US" altLang="en-US" sz="2200" b="1" dirty="0">
                <a:latin typeface="Liberation Sans" panose="020B0604020202020204"/>
              </a:rPr>
              <a:t>Illustration</a:t>
            </a:r>
            <a:r>
              <a:rPr lang="en-US" altLang="en-US" sz="2200" b="1" dirty="0" smtClean="0">
                <a:latin typeface="Liberation Sans" panose="020B0604020202020204"/>
              </a:rPr>
              <a:t>:</a:t>
            </a:r>
            <a:r>
              <a:rPr lang="en-US" altLang="en-US" sz="2200" dirty="0" smtClean="0">
                <a:latin typeface="Liberation Sans" panose="020B0604020202020204"/>
              </a:rPr>
              <a:t> </a:t>
            </a:r>
            <a:r>
              <a:rPr lang="en-US" altLang="en-US" sz="2200" dirty="0">
                <a:latin typeface="Liberation Sans" panose="020B0604020202020204"/>
              </a:rPr>
              <a:t>Assume that Athletic Research Inc. is an existing publicly held corporation.  Its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5 par value shares are actively traded at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8 per share. The company issues 10,000 shares to acquire land recently advertised for sale at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90,000.  Prepare the journal entry for this transaction.</a:t>
            </a:r>
          </a:p>
        </p:txBody>
      </p:sp>
      <p:sp>
        <p:nvSpPr>
          <p:cNvPr id="9" name="Rectangle 8"/>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006600"/>
                </a:solidFill>
                <a:latin typeface="Liberation Sans" panose="020B0604020202020204"/>
              </a:rPr>
              <a:t>ISSUING ORDINARY SHARES FOR SERVICES OR NON-CASH ASSETS</a:t>
            </a:r>
            <a:endParaRPr lang="en-US" altLang="en-US" sz="3200" b="1" dirty="0">
              <a:solidFill>
                <a:srgbClr val="CC0000"/>
              </a:solidFill>
              <a:latin typeface="Liberation Sans" panose="020B0604020202020204"/>
            </a:endParaRPr>
          </a:p>
        </p:txBody>
      </p:sp>
      <p:sp>
        <p:nvSpPr>
          <p:cNvPr id="10" name="Line 15"/>
          <p:cNvSpPr>
            <a:spLocks noChangeShapeType="1"/>
          </p:cNvSpPr>
          <p:nvPr/>
        </p:nvSpPr>
        <p:spPr bwMode="auto">
          <a:xfrm>
            <a:off x="304800" y="1453856"/>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2</a:t>
            </a:r>
            <a:endParaRPr lang="en-US" altLang="en-US" dirty="0">
              <a:latin typeface="Liberation Sans" panose="020B0604020202020204"/>
            </a:endParaRPr>
          </a:p>
        </p:txBody>
      </p:sp>
      <p:sp>
        <p:nvSpPr>
          <p:cNvPr id="12" name="Rectangle 3"/>
          <p:cNvSpPr>
            <a:spLocks noChangeArrowheads="1"/>
          </p:cNvSpPr>
          <p:nvPr/>
        </p:nvSpPr>
        <p:spPr bwMode="auto">
          <a:xfrm>
            <a:off x="914400" y="4114800"/>
            <a:ext cx="7696200" cy="141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spAutoFit/>
          </a:bodyPr>
          <a:lstStyle>
            <a:lvl1pPr>
              <a:tabLst>
                <a:tab pos="6176963" algn="r"/>
              </a:tabLst>
              <a:defRPr sz="2400">
                <a:solidFill>
                  <a:schemeClr val="tx1"/>
                </a:solidFill>
                <a:latin typeface="Times New Roman" panose="02020603050405020304" pitchFamily="18" charset="0"/>
              </a:defRPr>
            </a:lvl1pPr>
            <a:lvl2pPr marL="742950" indent="-285750">
              <a:tabLst>
                <a:tab pos="6176963" algn="r"/>
              </a:tabLst>
              <a:defRPr sz="2400">
                <a:solidFill>
                  <a:schemeClr val="tx1"/>
                </a:solidFill>
                <a:latin typeface="Times New Roman" panose="02020603050405020304" pitchFamily="18" charset="0"/>
              </a:defRPr>
            </a:lvl2pPr>
            <a:lvl3pPr marL="1143000" indent="-228600">
              <a:tabLst>
                <a:tab pos="6176963" algn="r"/>
              </a:tabLst>
              <a:defRPr sz="2400">
                <a:solidFill>
                  <a:schemeClr val="tx1"/>
                </a:solidFill>
                <a:latin typeface="Times New Roman" panose="02020603050405020304" pitchFamily="18" charset="0"/>
              </a:defRPr>
            </a:lvl3pPr>
            <a:lvl4pPr marL="1600200" indent="-228600">
              <a:tabLst>
                <a:tab pos="6176963" algn="r"/>
              </a:tabLst>
              <a:defRPr sz="2400">
                <a:solidFill>
                  <a:schemeClr val="tx1"/>
                </a:solidFill>
                <a:latin typeface="Times New Roman" panose="02020603050405020304" pitchFamily="18" charset="0"/>
              </a:defRPr>
            </a:lvl4pPr>
            <a:lvl5pPr marL="2057400" indent="-228600">
              <a:tabLst>
                <a:tab pos="6176963"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176963" algn="r"/>
              </a:tabLst>
              <a:defRPr sz="2400">
                <a:solidFill>
                  <a:schemeClr val="tx1"/>
                </a:solidFill>
                <a:latin typeface="Times New Roman" panose="02020603050405020304" pitchFamily="18" charset="0"/>
              </a:defRPr>
            </a:lvl9pPr>
          </a:lstStyle>
          <a:p>
            <a:pPr marL="460375" indent="-460375" algn="l">
              <a:spcBef>
                <a:spcPts val="1200"/>
              </a:spcBef>
              <a:buClr>
                <a:schemeClr val="accent2"/>
              </a:buClr>
              <a:buSzPct val="75000"/>
              <a:buFont typeface="Wingdings" panose="05000000000000000000" pitchFamily="2" charset="2"/>
              <a:buNone/>
              <a:tabLst>
                <a:tab pos="5886450" algn="r"/>
                <a:tab pos="7369175" algn="r"/>
              </a:tabLst>
            </a:pPr>
            <a:r>
              <a:rPr lang="en-US" altLang="en-US" sz="2200" dirty="0" smtClean="0">
                <a:solidFill>
                  <a:schemeClr val="bg2"/>
                </a:solidFill>
                <a:latin typeface="Liberation Sans" panose="020B0604020202020204"/>
              </a:rPr>
              <a:t>Land  	80,000 </a:t>
            </a:r>
          </a:p>
          <a:p>
            <a:pPr marL="460375" indent="-460375" algn="l">
              <a:spcBef>
                <a:spcPts val="1200"/>
              </a:spcBef>
              <a:buClr>
                <a:schemeClr val="accent2"/>
              </a:buClr>
              <a:buSzPct val="75000"/>
              <a:buFont typeface="Wingdings" panose="05000000000000000000" pitchFamily="2" charset="2"/>
              <a:buNone/>
              <a:tabLst>
                <a:tab pos="5886450" algn="r"/>
                <a:tab pos="7369175" algn="r"/>
              </a:tabLst>
            </a:pPr>
            <a:r>
              <a:rPr lang="en-US" altLang="en-US" sz="2200" dirty="0" smtClean="0">
                <a:solidFill>
                  <a:schemeClr val="bg2"/>
                </a:solidFill>
                <a:latin typeface="Liberation Sans" panose="020B0604020202020204"/>
              </a:rPr>
              <a:t>	Share Capital—Ordinary  		50,000 </a:t>
            </a:r>
          </a:p>
          <a:p>
            <a:pPr marL="460375" indent="-460375" algn="l">
              <a:spcBef>
                <a:spcPts val="1200"/>
              </a:spcBef>
              <a:buClr>
                <a:schemeClr val="accent2"/>
              </a:buClr>
              <a:buSzPct val="75000"/>
              <a:buFont typeface="Wingdings" panose="05000000000000000000" pitchFamily="2" charset="2"/>
              <a:buNone/>
              <a:tabLst>
                <a:tab pos="5886450" algn="r"/>
                <a:tab pos="7369175" algn="r"/>
              </a:tabLst>
            </a:pPr>
            <a:r>
              <a:rPr lang="en-US" altLang="en-US" sz="2200" dirty="0" smtClean="0">
                <a:solidFill>
                  <a:schemeClr val="bg2"/>
                </a:solidFill>
                <a:latin typeface="Liberation Sans" panose="020B0604020202020204"/>
              </a:rPr>
              <a:t>	Share Premium—Ordinary  		30,000 </a:t>
            </a:r>
            <a:endParaRPr lang="en-US" altLang="en-US" sz="2200"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Rectangle 5"/>
          <p:cNvSpPr>
            <a:spLocks noChangeArrowheads="1"/>
          </p:cNvSpPr>
          <p:nvPr/>
        </p:nvSpPr>
        <p:spPr bwMode="auto">
          <a:xfrm>
            <a:off x="457200" y="4891088"/>
            <a:ext cx="8229600" cy="1281112"/>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500" b="1" dirty="0">
                <a:latin typeface="Liberation Sans"/>
              </a:rPr>
              <a:t>The Missing Control</a:t>
            </a:r>
          </a:p>
          <a:p>
            <a:pPr algn="l">
              <a:spcBef>
                <a:spcPct val="20000"/>
              </a:spcBef>
            </a:pPr>
            <a:r>
              <a:rPr lang="en-US" altLang="en-US" sz="1500" b="1" i="1" dirty="0">
                <a:latin typeface="Liberation Sans"/>
              </a:rPr>
              <a:t>Independent internal verification.</a:t>
            </a:r>
            <a:r>
              <a:rPr lang="en-US" altLang="en-US" sz="1500" dirty="0">
                <a:latin typeface="Liberation Sans"/>
              </a:rPr>
              <a:t> The company’s board of directors should have ensured that the awards were properly administered. For example, the date on the minutes from the board meeting could be compared to the dates that were recorded for the awards. In addition, the dates should again be confirmed upon exercise.</a:t>
            </a:r>
          </a:p>
        </p:txBody>
      </p:sp>
      <p:sp>
        <p:nvSpPr>
          <p:cNvPr id="166918" name="Rectangle 6"/>
          <p:cNvSpPr>
            <a:spLocks noChangeArrowheads="1"/>
          </p:cNvSpPr>
          <p:nvPr/>
        </p:nvSpPr>
        <p:spPr bwMode="auto">
          <a:xfrm>
            <a:off x="457200" y="5204460"/>
            <a:ext cx="8229600" cy="117348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166914" name="Rectangle 2"/>
          <p:cNvSpPr>
            <a:spLocks noChangeArrowheads="1"/>
          </p:cNvSpPr>
          <p:nvPr/>
        </p:nvSpPr>
        <p:spPr bwMode="auto">
          <a:xfrm>
            <a:off x="381000" y="4357688"/>
            <a:ext cx="8410575" cy="411162"/>
          </a:xfrm>
          <a:prstGeom prst="rect">
            <a:avLst/>
          </a:prstGeom>
          <a:solidFill>
            <a:srgbClr val="80808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143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algn="ctr" eaLnBrk="0" fontAlgn="base" hangingPunct="0">
              <a:spcBef>
                <a:spcPct val="0"/>
              </a:spcBef>
              <a:spcAft>
                <a:spcPct val="0"/>
              </a:spcAft>
              <a:defRPr sz="2400">
                <a:solidFill>
                  <a:schemeClr val="tx1"/>
                </a:solidFill>
                <a:latin typeface="Times New Roman" panose="02020603050405020304" pitchFamily="18" charset="0"/>
              </a:defRPr>
            </a:lvl6pPr>
            <a:lvl7pPr algn="ctr" eaLnBrk="0" fontAlgn="base" hangingPunct="0">
              <a:spcBef>
                <a:spcPct val="0"/>
              </a:spcBef>
              <a:spcAft>
                <a:spcPct val="0"/>
              </a:spcAft>
              <a:defRPr sz="2400">
                <a:solidFill>
                  <a:schemeClr val="tx1"/>
                </a:solidFill>
                <a:latin typeface="Times New Roman" panose="02020603050405020304" pitchFamily="18" charset="0"/>
              </a:defRPr>
            </a:lvl7pPr>
            <a:lvl8pPr algn="ctr" eaLnBrk="0" fontAlgn="base" hangingPunct="0">
              <a:spcBef>
                <a:spcPct val="0"/>
              </a:spcBef>
              <a:spcAft>
                <a:spcPct val="0"/>
              </a:spcAft>
              <a:defRPr sz="2400">
                <a:solidFill>
                  <a:schemeClr val="tx1"/>
                </a:solidFill>
                <a:latin typeface="Times New Roman" panose="02020603050405020304" pitchFamily="18" charset="0"/>
              </a:defRPr>
            </a:lvl8pPr>
            <a:lvl9pPr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800" b="1" dirty="0">
                <a:solidFill>
                  <a:schemeClr val="bg1"/>
                </a:solidFill>
                <a:latin typeface="Liberation Sans"/>
              </a:rPr>
              <a:t>Total take: $1.7 million</a:t>
            </a:r>
          </a:p>
        </p:txBody>
      </p:sp>
      <p:sp>
        <p:nvSpPr>
          <p:cNvPr id="166915" name="Rectangle 3"/>
          <p:cNvSpPr>
            <a:spLocks noChangeArrowheads="1"/>
          </p:cNvSpPr>
          <p:nvPr/>
        </p:nvSpPr>
        <p:spPr bwMode="auto">
          <a:xfrm>
            <a:off x="381000" y="438150"/>
            <a:ext cx="8410575" cy="411163"/>
          </a:xfrm>
          <a:prstGeom prst="rect">
            <a:avLst/>
          </a:prstGeom>
          <a:solidFill>
            <a:srgbClr val="CC0000"/>
          </a:solidFill>
          <a:ln w="12700" cap="sq">
            <a:solidFill>
              <a:schemeClr val="tx1"/>
            </a:solidFill>
            <a:miter lim="800000"/>
            <a:headEnd type="none" w="sm" len="sm"/>
            <a:tailEnd type="none" w="sm" len="sm"/>
          </a:ln>
          <a:effectLst/>
        </p:spPr>
        <p:txBody>
          <a:bodyPr wrap="none" anchor="ctr"/>
          <a:lstStyle/>
          <a:p>
            <a:r>
              <a:rPr lang="en-US" altLang="en-US" sz="1800" b="1" dirty="0">
                <a:solidFill>
                  <a:schemeClr val="bg1"/>
                </a:solidFill>
                <a:effectLst>
                  <a:outerShdw blurRad="38100" dist="38100" dir="2700000" algn="tl">
                    <a:srgbClr val="000000">
                      <a:alpha val="43137"/>
                    </a:srgbClr>
                  </a:outerShdw>
                </a:effectLst>
                <a:latin typeface="Liberation Sans"/>
              </a:rPr>
              <a:t>ANATOMY OF A FRAUD</a:t>
            </a:r>
          </a:p>
        </p:txBody>
      </p:sp>
      <p:sp>
        <p:nvSpPr>
          <p:cNvPr id="166916" name="Rectangle 4"/>
          <p:cNvSpPr>
            <a:spLocks noChangeArrowheads="1"/>
          </p:cNvSpPr>
          <p:nvPr/>
        </p:nvSpPr>
        <p:spPr bwMode="auto">
          <a:xfrm>
            <a:off x="457200" y="971550"/>
            <a:ext cx="8382000" cy="327025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dirty="0">
                <a:latin typeface="Liberation Sans"/>
              </a:rPr>
              <a:t>The president, chief operating officer, and chief financial officer of </a:t>
            </a:r>
            <a:r>
              <a:rPr lang="en-US" altLang="en-US" sz="1600" b="1" dirty="0">
                <a:solidFill>
                  <a:srgbClr val="CC0000"/>
                </a:solidFill>
                <a:latin typeface="Liberation Sans"/>
              </a:rPr>
              <a:t>SafeNet</a:t>
            </a:r>
            <a:r>
              <a:rPr lang="en-US" altLang="en-US" sz="1600" dirty="0">
                <a:solidFill>
                  <a:srgbClr val="CC0000"/>
                </a:solidFill>
                <a:latin typeface="Liberation Sans"/>
              </a:rPr>
              <a:t> </a:t>
            </a:r>
            <a:r>
              <a:rPr lang="en-US" altLang="en-US" sz="1600" dirty="0">
                <a:latin typeface="Liberation Sans"/>
              </a:rPr>
              <a:t>(USA), a software encryption company, were each awarded employee share options by the company’s board of directors as part of their compensation package. Share options enable an employee to buy a company’s shares sometime in the future at the price that existed when the share option was awarded. For example, suppose that you received share options today, when the share price of your company was $30. Three years later, if the share price rose to $100, you could “exercise” your options and buy the shares for $30 per share, thereby making $70 per share. After being awarded their share options, the three employees changed the award dates in the company’s records to dates in the past, when the company’s shares were trading at historical lows. For example, using the previous example, they would choose a past date when the shares were selling for $10 per share, rather than the $30 price on the actual award date. In our example, this would increase the profit from exercising the options to $90 per share.</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2</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66918"/>
                                        </p:tgtEl>
                                      </p:cBhvr>
                                    </p:animEffect>
                                    <p:set>
                                      <p:cBhvr>
                                        <p:cTn id="7" dur="1" fill="hold">
                                          <p:stCondLst>
                                            <p:cond delay="499"/>
                                          </p:stCondLst>
                                        </p:cTn>
                                        <p:tgtEl>
                                          <p:spTgt spid="1669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9646"/>
            <a:ext cx="8300112" cy="1831976"/>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15000"/>
              </a:lnSpc>
              <a:spcBef>
                <a:spcPct val="20000"/>
              </a:spcBef>
            </a:pPr>
            <a:r>
              <a:rPr lang="en-US" sz="2000" dirty="0">
                <a:solidFill>
                  <a:schemeClr val="bg2"/>
                </a:solidFill>
                <a:latin typeface="Liberation Sans" panose="020B0604020202020204" pitchFamily="34" charset="0"/>
              </a:rPr>
              <a:t>Hefei Ltd. begins operations on March 1 by issuing 1,000,000 ¥10 par value ordinary shares for cash at ¥12 per share. On March 15, it issues 50,000 ordinary shares to attorneys in settlement of their bill of ¥600,000 for organization costs. Journalize the issuance of the shares, assuming the shares are not publicly traded.</a:t>
            </a:r>
          </a:p>
        </p:txBody>
      </p:sp>
      <p:sp>
        <p:nvSpPr>
          <p:cNvPr id="25" name="Rectangle 24"/>
          <p:cNvSpPr/>
          <p:nvPr/>
        </p:nvSpPr>
        <p:spPr bwMode="auto">
          <a:xfrm>
            <a:off x="8757312" y="76200"/>
            <a:ext cx="228600" cy="1028584"/>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1" name="Text Box 5"/>
          <p:cNvSpPr txBox="1">
            <a:spLocks noChangeArrowheads="1"/>
          </p:cNvSpPr>
          <p:nvPr/>
        </p:nvSpPr>
        <p:spPr bwMode="auto">
          <a:xfrm>
            <a:off x="1447800" y="3183792"/>
            <a:ext cx="7341924" cy="12464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marL="341313" indent="-341313">
              <a:lnSpc>
                <a:spcPct val="125000"/>
              </a:lnSpc>
              <a:tabLst>
                <a:tab pos="5486400" algn="r"/>
                <a:tab pos="5718175" algn="r"/>
                <a:tab pos="7027863" algn="r"/>
              </a:tabLst>
            </a:pPr>
            <a:r>
              <a:rPr lang="en-US" dirty="0"/>
              <a:t>Cash </a:t>
            </a:r>
            <a:r>
              <a:rPr lang="en-US" dirty="0" smtClean="0"/>
              <a:t>	12,000,000  </a:t>
            </a:r>
          </a:p>
          <a:p>
            <a:pPr marL="341313" indent="-341313">
              <a:lnSpc>
                <a:spcPct val="125000"/>
              </a:lnSpc>
              <a:tabLst>
                <a:tab pos="5486400" algn="r"/>
                <a:tab pos="5718175" algn="r"/>
                <a:tab pos="7027863" algn="r"/>
              </a:tabLst>
            </a:pPr>
            <a:r>
              <a:rPr lang="en-US" dirty="0" smtClean="0"/>
              <a:t>	Share </a:t>
            </a:r>
            <a:r>
              <a:rPr lang="en-US" dirty="0"/>
              <a:t>Capital—Ordinary  </a:t>
            </a:r>
            <a:r>
              <a:rPr lang="en-US" dirty="0" smtClean="0"/>
              <a:t>			10,000,000  </a:t>
            </a:r>
          </a:p>
          <a:p>
            <a:pPr marL="341313" indent="-341313">
              <a:lnSpc>
                <a:spcPct val="125000"/>
              </a:lnSpc>
              <a:tabLst>
                <a:tab pos="5486400" algn="r"/>
                <a:tab pos="5718175" algn="r"/>
                <a:tab pos="7027863" algn="r"/>
              </a:tabLst>
            </a:pPr>
            <a:r>
              <a:rPr lang="en-US" dirty="0" smtClean="0"/>
              <a:t>	Share </a:t>
            </a:r>
            <a:r>
              <a:rPr lang="en-US" dirty="0"/>
              <a:t>Premium—Ordinary  </a:t>
            </a:r>
            <a:r>
              <a:rPr lang="en-US" dirty="0" smtClean="0"/>
              <a:t>			2,000,000 </a:t>
            </a:r>
            <a:endParaRPr lang="en-US" altLang="en-US" dirty="0"/>
          </a:p>
        </p:txBody>
      </p:sp>
      <p:sp>
        <p:nvSpPr>
          <p:cNvPr id="22" name="Text Box 5"/>
          <p:cNvSpPr txBox="1">
            <a:spLocks noChangeArrowheads="1"/>
          </p:cNvSpPr>
          <p:nvPr/>
        </p:nvSpPr>
        <p:spPr bwMode="auto">
          <a:xfrm>
            <a:off x="457200" y="3183792"/>
            <a:ext cx="1066800" cy="456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25000"/>
              </a:lnSpc>
            </a:pPr>
            <a:r>
              <a:rPr lang="en-US" dirty="0" smtClean="0"/>
              <a:t>Mar. 1</a:t>
            </a:r>
            <a:endParaRPr lang="en-US" altLang="en-US" dirty="0"/>
          </a:p>
        </p:txBody>
      </p:sp>
      <p:sp>
        <p:nvSpPr>
          <p:cNvPr id="24" name="Text Box 5"/>
          <p:cNvSpPr txBox="1">
            <a:spLocks noChangeArrowheads="1"/>
          </p:cNvSpPr>
          <p:nvPr/>
        </p:nvSpPr>
        <p:spPr bwMode="auto">
          <a:xfrm>
            <a:off x="1447800" y="4846544"/>
            <a:ext cx="7341924" cy="12464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marL="341313" indent="-341313">
              <a:lnSpc>
                <a:spcPct val="125000"/>
              </a:lnSpc>
              <a:tabLst>
                <a:tab pos="5486400" algn="r"/>
                <a:tab pos="7027863" algn="r"/>
              </a:tabLst>
            </a:pPr>
            <a:r>
              <a:rPr lang="en-US" dirty="0"/>
              <a:t>Organization Expense </a:t>
            </a:r>
            <a:r>
              <a:rPr lang="en-US" dirty="0" smtClean="0"/>
              <a:t>	600,000  </a:t>
            </a:r>
          </a:p>
          <a:p>
            <a:pPr marL="341313" indent="-341313">
              <a:lnSpc>
                <a:spcPct val="125000"/>
              </a:lnSpc>
              <a:tabLst>
                <a:tab pos="5486400" algn="r"/>
                <a:tab pos="7027863" algn="r"/>
              </a:tabLst>
            </a:pPr>
            <a:r>
              <a:rPr lang="en-US" dirty="0" smtClean="0"/>
              <a:t>	Share </a:t>
            </a:r>
            <a:r>
              <a:rPr lang="en-US" dirty="0"/>
              <a:t>Capital—Ordinary  </a:t>
            </a:r>
            <a:r>
              <a:rPr lang="en-US" dirty="0" smtClean="0"/>
              <a:t>		500,000  </a:t>
            </a:r>
          </a:p>
          <a:p>
            <a:pPr marL="341313" indent="-341313">
              <a:lnSpc>
                <a:spcPct val="125000"/>
              </a:lnSpc>
              <a:tabLst>
                <a:tab pos="5486400" algn="r"/>
                <a:tab pos="7027863" algn="r"/>
              </a:tabLst>
            </a:pPr>
            <a:r>
              <a:rPr lang="en-US" dirty="0" smtClean="0"/>
              <a:t>	Share </a:t>
            </a:r>
            <a:r>
              <a:rPr lang="en-US" dirty="0"/>
              <a:t>Premium—Ordinary  </a:t>
            </a:r>
            <a:r>
              <a:rPr lang="en-US" dirty="0" smtClean="0"/>
              <a:t>		100,000 </a:t>
            </a:r>
            <a:endParaRPr lang="en-US" altLang="en-US" dirty="0"/>
          </a:p>
        </p:txBody>
      </p:sp>
      <p:sp>
        <p:nvSpPr>
          <p:cNvPr id="29" name="Text Box 5"/>
          <p:cNvSpPr txBox="1">
            <a:spLocks noChangeArrowheads="1"/>
          </p:cNvSpPr>
          <p:nvPr/>
        </p:nvSpPr>
        <p:spPr bwMode="auto">
          <a:xfrm>
            <a:off x="457200" y="4846544"/>
            <a:ext cx="1066800" cy="47705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25000"/>
              </a:lnSpc>
            </a:pPr>
            <a:r>
              <a:rPr lang="en-US" dirty="0" smtClean="0"/>
              <a:t>Mar. 15</a:t>
            </a:r>
            <a:endParaRPr lang="en-US" altLang="en-US" dirty="0"/>
          </a:p>
        </p:txBody>
      </p:sp>
      <p:sp>
        <p:nvSpPr>
          <p:cNvPr id="14" name="TextBox 13"/>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latin typeface="Liberation Sans" panose="020B0604020202020204"/>
              </a:rPr>
              <a:t>&gt;</a:t>
            </a:r>
            <a:endParaRPr lang="en-US" altLang="en-US" dirty="0">
              <a:solidFill>
                <a:schemeClr val="accent3"/>
              </a:solidFill>
              <a:latin typeface="Liberation Sans" panose="020B0604020202020204"/>
            </a:endParaRPr>
          </a:p>
        </p:txBody>
      </p:sp>
      <p:sp>
        <p:nvSpPr>
          <p:cNvPr id="18" name="TextBox 17"/>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latin typeface="Liberation Sans" panose="020B0604020202020204"/>
              </a:rPr>
              <a:t>DO IT!</a:t>
            </a:r>
            <a:endParaRPr lang="en-US" sz="3100" dirty="0">
              <a:latin typeface="Liberation Sans" panose="020B0604020202020204"/>
            </a:endParaRPr>
          </a:p>
        </p:txBody>
      </p:sp>
      <p:sp>
        <p:nvSpPr>
          <p:cNvPr id="1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2</a:t>
            </a:r>
            <a:endParaRPr lang="en-US" altLang="en-US" dirty="0">
              <a:latin typeface="Liberation Sans" panose="020B0604020202020204"/>
            </a:endParaRPr>
          </a:p>
        </p:txBody>
      </p:sp>
    </p:spTree>
    <p:extLst>
      <p:ext uri="{BB962C8B-B14F-4D97-AF65-F5344CB8AC3E}">
        <p14:creationId xmlns:p14="http://schemas.microsoft.com/office/powerpoint/2010/main" val="19398681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wipe(left)">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wipe(left)">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left)">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wipe(left)">
                                      <p:cBhvr>
                                        <p:cTn id="27" dur="500"/>
                                        <p:tgtEl>
                                          <p:spTgt spid="2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
                                            <p:txEl>
                                              <p:pRg st="2" end="2"/>
                                            </p:txEl>
                                          </p:spTgt>
                                        </p:tgtEl>
                                        <p:attrNameLst>
                                          <p:attrName>style.visibility</p:attrName>
                                        </p:attrNameLst>
                                      </p:cBhvr>
                                      <p:to>
                                        <p:strVal val="visible"/>
                                      </p:to>
                                    </p:set>
                                    <p:animEffect transition="in" filter="wipe(left)">
                                      <p:cBhvr>
                                        <p:cTn id="32"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bldLvl="2"/>
      <p:bldP spid="24"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85800" y="1219200"/>
            <a:ext cx="8153400" cy="101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5000"/>
              </a:lnSpc>
              <a:spcBef>
                <a:spcPct val="40000"/>
              </a:spcBef>
              <a:buSzPct val="80000"/>
            </a:pPr>
            <a:r>
              <a:rPr lang="en-US" altLang="en-US" sz="2600" b="1" dirty="0">
                <a:solidFill>
                  <a:srgbClr val="000000"/>
                </a:solidFill>
                <a:latin typeface="Liberation Sans" panose="020B0604020202020204"/>
              </a:rPr>
              <a:t>An entity separate and distinct </a:t>
            </a:r>
            <a:endParaRPr lang="en-US" altLang="en-US" sz="2600" b="1" dirty="0" smtClean="0">
              <a:solidFill>
                <a:srgbClr val="000000"/>
              </a:solidFill>
              <a:latin typeface="Liberation Sans" panose="020B0604020202020204"/>
            </a:endParaRPr>
          </a:p>
          <a:p>
            <a:pPr algn="l">
              <a:lnSpc>
                <a:spcPct val="115000"/>
              </a:lnSpc>
              <a:spcBef>
                <a:spcPts val="0"/>
              </a:spcBef>
              <a:buSzPct val="80000"/>
            </a:pPr>
            <a:r>
              <a:rPr lang="en-US" altLang="en-US" sz="2600" b="1" dirty="0" smtClean="0">
                <a:solidFill>
                  <a:srgbClr val="000000"/>
                </a:solidFill>
                <a:latin typeface="Liberation Sans" panose="020B0604020202020204"/>
              </a:rPr>
              <a:t>from </a:t>
            </a:r>
            <a:r>
              <a:rPr lang="en-US" altLang="en-US" sz="2600" b="1" dirty="0">
                <a:solidFill>
                  <a:srgbClr val="000000"/>
                </a:solidFill>
                <a:latin typeface="Liberation Sans" panose="020B0604020202020204"/>
              </a:rPr>
              <a:t>its owners.</a:t>
            </a:r>
          </a:p>
        </p:txBody>
      </p:sp>
      <p:sp>
        <p:nvSpPr>
          <p:cNvPr id="8196" name="Text Box 4"/>
          <p:cNvSpPr txBox="1">
            <a:spLocks noChangeArrowheads="1"/>
          </p:cNvSpPr>
          <p:nvPr/>
        </p:nvSpPr>
        <p:spPr bwMode="auto">
          <a:xfrm>
            <a:off x="685800" y="2381250"/>
            <a:ext cx="39624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ts val="0"/>
              </a:spcBef>
              <a:buSzPct val="80000"/>
            </a:pPr>
            <a:r>
              <a:rPr lang="en-US" altLang="en-US" b="1" dirty="0">
                <a:solidFill>
                  <a:srgbClr val="CC0000"/>
                </a:solidFill>
                <a:latin typeface="Liberation Sans" panose="020B0604020202020204"/>
              </a:rPr>
              <a:t>Classified by Purpose</a:t>
            </a:r>
          </a:p>
          <a:p>
            <a:pPr lvl="1" algn="l">
              <a:lnSpc>
                <a:spcPct val="120000"/>
              </a:lnSpc>
              <a:spcBef>
                <a:spcPct val="30000"/>
              </a:spcBef>
              <a:buClr>
                <a:srgbClr val="CC0000"/>
              </a:buClr>
              <a:buSzPct val="80000"/>
              <a:buFont typeface="Wingdings" panose="05000000000000000000" pitchFamily="2" charset="2"/>
              <a:buChar char="u"/>
            </a:pPr>
            <a:r>
              <a:rPr lang="en-US" altLang="en-US" dirty="0">
                <a:solidFill>
                  <a:srgbClr val="000000"/>
                </a:solidFill>
                <a:latin typeface="Liberation Sans" panose="020B0604020202020204"/>
              </a:rPr>
              <a:t>Not-for-Profit</a:t>
            </a:r>
          </a:p>
          <a:p>
            <a:pPr lvl="1" algn="l">
              <a:lnSpc>
                <a:spcPct val="120000"/>
              </a:lnSpc>
              <a:spcBef>
                <a:spcPct val="30000"/>
              </a:spcBef>
              <a:buClr>
                <a:srgbClr val="CC0000"/>
              </a:buClr>
              <a:buSzPct val="80000"/>
              <a:buFont typeface="Wingdings" panose="05000000000000000000" pitchFamily="2" charset="2"/>
              <a:buChar char="u"/>
            </a:pPr>
            <a:r>
              <a:rPr lang="en-US" altLang="en-US" dirty="0">
                <a:solidFill>
                  <a:srgbClr val="000000"/>
                </a:solidFill>
                <a:latin typeface="Liberation Sans" panose="020B0604020202020204"/>
              </a:rPr>
              <a:t>For Profit</a:t>
            </a:r>
          </a:p>
        </p:txBody>
      </p:sp>
      <p:sp>
        <p:nvSpPr>
          <p:cNvPr id="8197" name="Text Box 5"/>
          <p:cNvSpPr txBox="1">
            <a:spLocks noChangeArrowheads="1"/>
          </p:cNvSpPr>
          <p:nvPr/>
        </p:nvSpPr>
        <p:spPr bwMode="auto">
          <a:xfrm>
            <a:off x="4648200" y="2365375"/>
            <a:ext cx="3962400" cy="1643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30000"/>
              </a:spcBef>
              <a:buSzPct val="80000"/>
            </a:pPr>
            <a:r>
              <a:rPr lang="en-US" altLang="en-US" b="1" dirty="0">
                <a:solidFill>
                  <a:srgbClr val="CC0000"/>
                </a:solidFill>
                <a:latin typeface="Liberation Sans" panose="020B0604020202020204"/>
              </a:rPr>
              <a:t>Classified by Ownership</a:t>
            </a:r>
          </a:p>
          <a:p>
            <a:pPr lvl="1" algn="l">
              <a:lnSpc>
                <a:spcPct val="120000"/>
              </a:lnSpc>
              <a:spcBef>
                <a:spcPct val="30000"/>
              </a:spcBef>
              <a:buClr>
                <a:srgbClr val="CC0000"/>
              </a:buClr>
              <a:buSzPct val="80000"/>
              <a:buFont typeface="Wingdings" panose="05000000000000000000" pitchFamily="2" charset="2"/>
              <a:buChar char="u"/>
            </a:pPr>
            <a:r>
              <a:rPr lang="en-US" altLang="en-US" dirty="0">
                <a:solidFill>
                  <a:srgbClr val="000000"/>
                </a:solidFill>
                <a:latin typeface="Liberation Sans" panose="020B0604020202020204"/>
              </a:rPr>
              <a:t>Publicly held</a:t>
            </a:r>
          </a:p>
          <a:p>
            <a:pPr lvl="1" algn="l">
              <a:lnSpc>
                <a:spcPct val="120000"/>
              </a:lnSpc>
              <a:spcBef>
                <a:spcPct val="30000"/>
              </a:spcBef>
              <a:buClr>
                <a:srgbClr val="CC0000"/>
              </a:buClr>
              <a:buSzPct val="80000"/>
              <a:buFont typeface="Wingdings" panose="05000000000000000000" pitchFamily="2" charset="2"/>
              <a:buChar char="u"/>
            </a:pPr>
            <a:r>
              <a:rPr lang="en-US" altLang="en-US" dirty="0">
                <a:solidFill>
                  <a:srgbClr val="000000"/>
                </a:solidFill>
                <a:latin typeface="Liberation Sans" panose="020B0604020202020204"/>
              </a:rPr>
              <a:t>Privately held</a:t>
            </a:r>
          </a:p>
        </p:txBody>
      </p:sp>
      <p:sp>
        <p:nvSpPr>
          <p:cNvPr id="8198" name="Rectangle 6"/>
          <p:cNvSpPr>
            <a:spLocks noChangeArrowheads="1"/>
          </p:cNvSpPr>
          <p:nvPr/>
        </p:nvSpPr>
        <p:spPr bwMode="auto">
          <a:xfrm>
            <a:off x="3733800" y="4676775"/>
            <a:ext cx="2438400" cy="187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857250" indent="-285750">
              <a:defRPr sz="2400">
                <a:solidFill>
                  <a:schemeClr val="tx1"/>
                </a:solidFill>
                <a:latin typeface="Times New Roman" panose="02020603050405020304" pitchFamily="18" charset="0"/>
              </a:defRPr>
            </a:lvl2pPr>
            <a:lvl3pPr marL="120015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05000"/>
              </a:lnSpc>
              <a:spcBef>
                <a:spcPct val="20000"/>
              </a:spcBef>
              <a:buClr>
                <a:srgbClr val="CC0000"/>
              </a:buClr>
              <a:buSzPct val="80000"/>
              <a:buFont typeface="Arial" panose="020B0604020202020204" pitchFamily="34" charset="0"/>
              <a:buChar char="►"/>
            </a:pPr>
            <a:r>
              <a:rPr lang="en-US" altLang="en-US" sz="2000" dirty="0">
                <a:latin typeface="Liberation Sans" panose="020B0604020202020204"/>
              </a:rPr>
              <a:t>Toyota (JPN)</a:t>
            </a:r>
          </a:p>
          <a:p>
            <a:pPr algn="l">
              <a:lnSpc>
                <a:spcPct val="105000"/>
              </a:lnSpc>
              <a:spcBef>
                <a:spcPct val="20000"/>
              </a:spcBef>
              <a:buClr>
                <a:srgbClr val="CC0000"/>
              </a:buClr>
              <a:buSzPct val="80000"/>
              <a:buFont typeface="Arial" panose="020B0604020202020204" pitchFamily="34" charset="0"/>
              <a:buChar char="►"/>
            </a:pPr>
            <a:r>
              <a:rPr lang="en-US" altLang="en-US" sz="2000" dirty="0">
                <a:latin typeface="Liberation Sans" panose="020B0604020202020204"/>
              </a:rPr>
              <a:t>Siemens (DEU)</a:t>
            </a:r>
          </a:p>
          <a:p>
            <a:pPr algn="l">
              <a:lnSpc>
                <a:spcPct val="105000"/>
              </a:lnSpc>
              <a:spcBef>
                <a:spcPct val="20000"/>
              </a:spcBef>
              <a:buClr>
                <a:srgbClr val="CC0000"/>
              </a:buClr>
              <a:buSzPct val="80000"/>
              <a:buFont typeface="Arial" panose="020B0604020202020204" pitchFamily="34" charset="0"/>
              <a:buChar char="►"/>
            </a:pPr>
            <a:r>
              <a:rPr lang="en-US" altLang="en-US" sz="2000" dirty="0">
                <a:latin typeface="Liberation Sans" panose="020B0604020202020204"/>
              </a:rPr>
              <a:t>Sinopec (CHN)</a:t>
            </a:r>
          </a:p>
          <a:p>
            <a:pPr algn="l">
              <a:lnSpc>
                <a:spcPct val="105000"/>
              </a:lnSpc>
              <a:spcBef>
                <a:spcPct val="20000"/>
              </a:spcBef>
              <a:buClr>
                <a:srgbClr val="CC0000"/>
              </a:buClr>
              <a:buSzPct val="80000"/>
              <a:buFont typeface="Arial" panose="020B0604020202020204" pitchFamily="34" charset="0"/>
              <a:buChar char="►"/>
            </a:pPr>
            <a:r>
              <a:rPr lang="en-US" altLang="en-US" sz="2000" dirty="0">
                <a:latin typeface="Liberation Sans" panose="020B0604020202020204"/>
              </a:rPr>
              <a:t>General Electric (USA)</a:t>
            </a:r>
          </a:p>
        </p:txBody>
      </p:sp>
      <p:sp>
        <p:nvSpPr>
          <p:cNvPr id="8199" name="Rectangle 9"/>
          <p:cNvSpPr>
            <a:spLocks noChangeArrowheads="1"/>
          </p:cNvSpPr>
          <p:nvPr/>
        </p:nvSpPr>
        <p:spPr bwMode="auto">
          <a:xfrm>
            <a:off x="382588" y="4676775"/>
            <a:ext cx="2970212" cy="175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857250" indent="-285750">
              <a:defRPr sz="2400">
                <a:solidFill>
                  <a:schemeClr val="tx1"/>
                </a:solidFill>
                <a:latin typeface="Times New Roman" panose="02020603050405020304" pitchFamily="18" charset="0"/>
              </a:defRPr>
            </a:lvl2pPr>
            <a:lvl3pPr marL="120015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05000"/>
              </a:lnSpc>
              <a:spcBef>
                <a:spcPct val="20000"/>
              </a:spcBef>
              <a:buClr>
                <a:srgbClr val="CC0000"/>
              </a:buClr>
              <a:buSzPct val="80000"/>
              <a:buFont typeface="Arial" panose="020B0604020202020204" pitchFamily="34" charset="0"/>
              <a:buChar char="►"/>
            </a:pPr>
            <a:r>
              <a:rPr lang="en-US" altLang="en-US" sz="2000" dirty="0">
                <a:latin typeface="Liberation Sans" panose="020B0604020202020204"/>
              </a:rPr>
              <a:t>Salvation Army (USA)</a:t>
            </a:r>
          </a:p>
          <a:p>
            <a:pPr algn="l">
              <a:lnSpc>
                <a:spcPct val="105000"/>
              </a:lnSpc>
              <a:spcBef>
                <a:spcPct val="20000"/>
              </a:spcBef>
              <a:buClr>
                <a:srgbClr val="CC0000"/>
              </a:buClr>
              <a:buSzPct val="80000"/>
              <a:buFont typeface="Arial" panose="020B0604020202020204" pitchFamily="34" charset="0"/>
              <a:buChar char="►"/>
            </a:pPr>
            <a:r>
              <a:rPr lang="en-US" altLang="en-US" sz="2000" dirty="0">
                <a:latin typeface="Liberation Sans" panose="020B0604020202020204"/>
              </a:rPr>
              <a:t>International Committee of the Red Cross (CHE)</a:t>
            </a:r>
          </a:p>
        </p:txBody>
      </p:sp>
      <p:sp>
        <p:nvSpPr>
          <p:cNvPr id="8200" name="Rectangle 11"/>
          <p:cNvSpPr>
            <a:spLocks noChangeArrowheads="1"/>
          </p:cNvSpPr>
          <p:nvPr/>
        </p:nvSpPr>
        <p:spPr bwMode="auto">
          <a:xfrm>
            <a:off x="6629400" y="4676775"/>
            <a:ext cx="22098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857250" indent="-285750">
              <a:defRPr sz="2400">
                <a:solidFill>
                  <a:schemeClr val="tx1"/>
                </a:solidFill>
                <a:latin typeface="Times New Roman" panose="02020603050405020304" pitchFamily="18" charset="0"/>
              </a:defRPr>
            </a:lvl2pPr>
            <a:lvl3pPr marL="120015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05000"/>
              </a:lnSpc>
              <a:spcBef>
                <a:spcPct val="20000"/>
              </a:spcBef>
              <a:buClr>
                <a:srgbClr val="CC0000"/>
              </a:buClr>
              <a:buSzPct val="80000"/>
              <a:buFont typeface="Arial" panose="020B0604020202020204" pitchFamily="34" charset="0"/>
              <a:buChar char="►"/>
            </a:pPr>
            <a:r>
              <a:rPr lang="en-US" altLang="en-US" sz="2000" dirty="0">
                <a:latin typeface="Liberation Sans" panose="020B0604020202020204"/>
              </a:rPr>
              <a:t>Cargill Inc. (USA)</a:t>
            </a:r>
          </a:p>
        </p:txBody>
      </p:sp>
      <p:cxnSp>
        <p:nvCxnSpPr>
          <p:cNvPr id="8201" name="AutoShape 15"/>
          <p:cNvCxnSpPr>
            <a:cxnSpLocks noChangeShapeType="1"/>
            <a:stCxn id="8196" idx="1"/>
          </p:cNvCxnSpPr>
          <p:nvPr/>
        </p:nvCxnSpPr>
        <p:spPr bwMode="auto">
          <a:xfrm rot="10800000" flipH="1" flipV="1">
            <a:off x="685800" y="3203013"/>
            <a:ext cx="1295400" cy="1397561"/>
          </a:xfrm>
          <a:prstGeom prst="bentConnector4">
            <a:avLst>
              <a:gd name="adj1" fmla="val -17647"/>
              <a:gd name="adj2" fmla="val 79400"/>
            </a:avLst>
          </a:prstGeom>
          <a:noFill/>
          <a:ln w="38100" cap="sq">
            <a:solidFill>
              <a:srgbClr val="CC0000"/>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8202" name="AutoShape 20"/>
          <p:cNvCxnSpPr>
            <a:cxnSpLocks noChangeShapeType="1"/>
            <a:stCxn id="8197" idx="1"/>
            <a:endCxn id="8198" idx="0"/>
          </p:cNvCxnSpPr>
          <p:nvPr/>
        </p:nvCxnSpPr>
        <p:spPr bwMode="auto">
          <a:xfrm rot="10800000" flipH="1" flipV="1">
            <a:off x="4648200" y="3187139"/>
            <a:ext cx="304800" cy="1489636"/>
          </a:xfrm>
          <a:prstGeom prst="bentConnector4">
            <a:avLst>
              <a:gd name="adj1" fmla="val -75000"/>
              <a:gd name="adj2" fmla="val 77583"/>
            </a:avLst>
          </a:prstGeom>
          <a:noFill/>
          <a:ln w="38100" cap="sq">
            <a:solidFill>
              <a:srgbClr val="CC0000"/>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8203" name="AutoShape 21"/>
          <p:cNvCxnSpPr>
            <a:cxnSpLocks noChangeShapeType="1"/>
            <a:stCxn id="8196" idx="2"/>
            <a:endCxn id="8198" idx="0"/>
          </p:cNvCxnSpPr>
          <p:nvPr/>
        </p:nvCxnSpPr>
        <p:spPr bwMode="auto">
          <a:xfrm rot="16200000" flipH="1">
            <a:off x="3484001" y="3207776"/>
            <a:ext cx="651998" cy="2286000"/>
          </a:xfrm>
          <a:prstGeom prst="bentConnector3">
            <a:avLst>
              <a:gd name="adj1" fmla="val 50000"/>
            </a:avLst>
          </a:prstGeom>
          <a:noFill/>
          <a:ln w="38100" cap="sq">
            <a:solidFill>
              <a:srgbClr val="CC0000"/>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8204" name="AutoShape 22"/>
          <p:cNvCxnSpPr>
            <a:cxnSpLocks noChangeShapeType="1"/>
            <a:stCxn id="8197" idx="2"/>
            <a:endCxn id="8200" idx="0"/>
          </p:cNvCxnSpPr>
          <p:nvPr/>
        </p:nvCxnSpPr>
        <p:spPr bwMode="auto">
          <a:xfrm rot="16200000" flipH="1">
            <a:off x="6847914" y="3790388"/>
            <a:ext cx="667873" cy="1104900"/>
          </a:xfrm>
          <a:prstGeom prst="bentConnector3">
            <a:avLst>
              <a:gd name="adj1" fmla="val 50000"/>
            </a:avLst>
          </a:prstGeom>
          <a:noFill/>
          <a:ln w="38100" cap="sq">
            <a:solidFill>
              <a:srgbClr val="CC0000"/>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15" name="Straight Connector 14"/>
          <p:cNvCxnSpPr/>
          <p:nvPr/>
        </p:nvCxnSpPr>
        <p:spPr bwMode="auto">
          <a:xfrm>
            <a:off x="6477000" y="944294"/>
            <a:ext cx="0" cy="10042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TextBox 15"/>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latin typeface="Liberation Sans" panose="020B0604020202020204"/>
              </a:rPr>
              <a:t>The </a:t>
            </a:r>
            <a:r>
              <a:rPr lang="en-US" altLang="en-US" dirty="0">
                <a:solidFill>
                  <a:schemeClr val="accent3"/>
                </a:solidFill>
                <a:latin typeface="Liberation Sans" panose="020B0604020202020204"/>
              </a:rPr>
              <a:t>Corporate Form of </a:t>
            </a:r>
            <a:r>
              <a:rPr lang="en-US" altLang="en-US" dirty="0" smtClean="0">
                <a:solidFill>
                  <a:schemeClr val="accent3"/>
                </a:solidFill>
                <a:latin typeface="Liberation Sans" panose="020B0604020202020204"/>
              </a:rPr>
              <a:t>Organization</a:t>
            </a:r>
            <a:endParaRPr lang="en-US" altLang="en-US" dirty="0">
              <a:solidFill>
                <a:schemeClr val="accent3"/>
              </a:solidFill>
              <a:latin typeface="Liberation Sans" panose="020B0604020202020204"/>
            </a:endParaRPr>
          </a:p>
        </p:txBody>
      </p:sp>
      <p:sp>
        <p:nvSpPr>
          <p:cNvPr id="17" name="TextBox 16"/>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latin typeface="Liberation Sans" panose="020B0604020202020204"/>
            </a:endParaRPr>
          </a:p>
        </p:txBody>
      </p:sp>
      <p:sp>
        <p:nvSpPr>
          <p:cNvPr id="18" name="Rectangle 17"/>
          <p:cNvSpPr/>
          <p:nvPr/>
        </p:nvSpPr>
        <p:spPr>
          <a:xfrm>
            <a:off x="6553200" y="1028581"/>
            <a:ext cx="2362200" cy="1015663"/>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1</a:t>
            </a:r>
            <a:endParaRPr lang="en-US" sz="1400" b="1" i="0" dirty="0">
              <a:solidFill>
                <a:srgbClr val="FF3300"/>
              </a:solidFill>
              <a:latin typeface="Liberation Sans" panose="020B0604020202020204"/>
            </a:endParaRPr>
          </a:p>
          <a:p>
            <a:pPr algn="l"/>
            <a:r>
              <a:rPr lang="en-US" sz="1400" b="1" dirty="0" smtClean="0">
                <a:latin typeface="Liberation Sans" panose="020B0604020202020204"/>
              </a:rPr>
              <a:t>Identify the major characteristics of a corporation.</a:t>
            </a:r>
          </a:p>
        </p:txBody>
      </p:sp>
      <p:sp>
        <p:nvSpPr>
          <p:cNvPr id="1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09600" y="1265120"/>
            <a:ext cx="5715000"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30000"/>
              </a:spcBef>
            </a:pPr>
            <a:r>
              <a:rPr lang="en-US" altLang="en-US" sz="2300" b="1" dirty="0">
                <a:solidFill>
                  <a:schemeClr val="hlink"/>
                </a:solidFill>
                <a:latin typeface="Liberation Sans" panose="020B0604020202020204"/>
              </a:rPr>
              <a:t>Treasury </a:t>
            </a:r>
            <a:r>
              <a:rPr lang="en-US" altLang="en-US" sz="2300" b="1" dirty="0" smtClean="0">
                <a:solidFill>
                  <a:schemeClr val="hlink"/>
                </a:solidFill>
                <a:latin typeface="Liberation Sans" panose="020B0604020202020204"/>
              </a:rPr>
              <a:t>shares </a:t>
            </a:r>
            <a:r>
              <a:rPr lang="en-US" altLang="en-US" sz="2300" dirty="0">
                <a:latin typeface="Liberation Sans" panose="020B0604020202020204"/>
              </a:rPr>
              <a:t>are a corporation’s own shares that it has reacquired from </a:t>
            </a:r>
            <a:r>
              <a:rPr lang="en-US" altLang="en-US" sz="2300" dirty="0" smtClean="0">
                <a:latin typeface="Liberation Sans" panose="020B0604020202020204"/>
              </a:rPr>
              <a:t>shareholders </a:t>
            </a:r>
            <a:r>
              <a:rPr lang="en-US" altLang="en-US" sz="2300" dirty="0">
                <a:latin typeface="Liberation Sans" panose="020B0604020202020204"/>
              </a:rPr>
              <a:t>but not retired.</a:t>
            </a:r>
          </a:p>
        </p:txBody>
      </p:sp>
      <p:sp>
        <p:nvSpPr>
          <p:cNvPr id="38915" name="Rectangle 4"/>
          <p:cNvSpPr>
            <a:spLocks noChangeArrowheads="1"/>
          </p:cNvSpPr>
          <p:nvPr/>
        </p:nvSpPr>
        <p:spPr bwMode="auto">
          <a:xfrm>
            <a:off x="609600" y="2636720"/>
            <a:ext cx="80010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684213"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algn="ctr"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algn="ctr"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algn="ctr"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5000"/>
              </a:lnSpc>
              <a:spcBef>
                <a:spcPct val="45000"/>
              </a:spcBef>
            </a:pPr>
            <a:r>
              <a:rPr lang="en-US" altLang="en-US" sz="2200" dirty="0">
                <a:solidFill>
                  <a:srgbClr val="000000"/>
                </a:solidFill>
                <a:latin typeface="Liberation Sans" panose="020B0604020202020204"/>
              </a:rPr>
              <a:t>Corporations purchase their outstanding shares to:</a:t>
            </a:r>
          </a:p>
          <a:p>
            <a:pPr lvl="1" algn="l">
              <a:lnSpc>
                <a:spcPct val="115000"/>
              </a:lnSpc>
              <a:spcBef>
                <a:spcPct val="45000"/>
              </a:spcBef>
              <a:buClr>
                <a:schemeClr val="tx1"/>
              </a:buClr>
              <a:buFontTx/>
              <a:buAutoNum type="arabicPeriod"/>
            </a:pPr>
            <a:r>
              <a:rPr lang="en-US" altLang="en-US" sz="2100" dirty="0">
                <a:solidFill>
                  <a:srgbClr val="000000"/>
                </a:solidFill>
                <a:latin typeface="Liberation Sans" panose="020B0604020202020204"/>
              </a:rPr>
              <a:t>Reissue the shares to officers and employees under bonus and share compensation plans.</a:t>
            </a:r>
          </a:p>
          <a:p>
            <a:pPr lvl="1" algn="l">
              <a:lnSpc>
                <a:spcPct val="115000"/>
              </a:lnSpc>
              <a:spcBef>
                <a:spcPct val="45000"/>
              </a:spcBef>
              <a:buClr>
                <a:schemeClr val="tx1"/>
              </a:buClr>
              <a:buFontTx/>
              <a:buAutoNum type="arabicPeriod"/>
            </a:pPr>
            <a:r>
              <a:rPr lang="en-US" altLang="en-US" sz="2100" dirty="0">
                <a:solidFill>
                  <a:srgbClr val="000000"/>
                </a:solidFill>
                <a:latin typeface="Liberation Sans" panose="020B0604020202020204"/>
              </a:rPr>
              <a:t>Enhance the share’s market value. </a:t>
            </a:r>
          </a:p>
          <a:p>
            <a:pPr lvl="1" algn="l">
              <a:lnSpc>
                <a:spcPct val="115000"/>
              </a:lnSpc>
              <a:spcBef>
                <a:spcPct val="45000"/>
              </a:spcBef>
              <a:buClr>
                <a:schemeClr val="tx1"/>
              </a:buClr>
              <a:buFontTx/>
              <a:buAutoNum type="arabicPeriod"/>
            </a:pPr>
            <a:r>
              <a:rPr lang="en-US" altLang="en-US" sz="2100" dirty="0">
                <a:solidFill>
                  <a:srgbClr val="000000"/>
                </a:solidFill>
                <a:latin typeface="Liberation Sans" panose="020B0604020202020204"/>
              </a:rPr>
              <a:t>Have additional shares available for use in the acquisition of other companies.</a:t>
            </a:r>
          </a:p>
          <a:p>
            <a:pPr lvl="1" algn="l">
              <a:lnSpc>
                <a:spcPct val="115000"/>
              </a:lnSpc>
              <a:spcBef>
                <a:spcPct val="45000"/>
              </a:spcBef>
              <a:buClr>
                <a:schemeClr val="tx1"/>
              </a:buClr>
              <a:buFontTx/>
              <a:buAutoNum type="arabicPeriod"/>
            </a:pPr>
            <a:r>
              <a:rPr lang="en-US" altLang="en-US" sz="2100" dirty="0">
                <a:solidFill>
                  <a:srgbClr val="000000"/>
                </a:solidFill>
                <a:latin typeface="Liberation Sans" panose="020B0604020202020204"/>
              </a:rPr>
              <a:t>Increase earnings per share. </a:t>
            </a:r>
          </a:p>
          <a:p>
            <a:pPr lvl="1" algn="l">
              <a:lnSpc>
                <a:spcPct val="115000"/>
              </a:lnSpc>
              <a:spcBef>
                <a:spcPct val="45000"/>
              </a:spcBef>
              <a:buClr>
                <a:schemeClr val="tx1"/>
              </a:buClr>
              <a:buFontTx/>
              <a:buAutoNum type="arabicPeriod"/>
            </a:pPr>
            <a:r>
              <a:rPr lang="en-US" altLang="en-US" sz="2100" dirty="0">
                <a:solidFill>
                  <a:srgbClr val="000000"/>
                </a:solidFill>
                <a:latin typeface="Liberation Sans" panose="020B0604020202020204"/>
              </a:rPr>
              <a:t>Eliminate hostile shareholders by buying them out.</a:t>
            </a:r>
          </a:p>
        </p:txBody>
      </p:sp>
      <p:sp>
        <p:nvSpPr>
          <p:cNvPr id="20787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Accounting for Treasury Shares</a:t>
            </a:r>
          </a:p>
        </p:txBody>
      </p:sp>
      <p:sp>
        <p:nvSpPr>
          <p:cNvPr id="38920"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cxnSp>
        <p:nvCxnSpPr>
          <p:cNvPr id="7" name="Straight Connector 6"/>
          <p:cNvCxnSpPr/>
          <p:nvPr/>
        </p:nvCxnSpPr>
        <p:spPr bwMode="auto">
          <a:xfrm>
            <a:off x="6477000" y="990600"/>
            <a:ext cx="0" cy="77158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Rectangle 7"/>
          <p:cNvSpPr/>
          <p:nvPr/>
        </p:nvSpPr>
        <p:spPr>
          <a:xfrm>
            <a:off x="6553200" y="1058861"/>
            <a:ext cx="2362200" cy="800219"/>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3</a:t>
            </a:r>
            <a:endParaRPr lang="en-US" sz="1400" b="1" i="0" dirty="0">
              <a:solidFill>
                <a:srgbClr val="FF3300"/>
              </a:solidFill>
              <a:latin typeface="Liberation Sans" panose="020B0604020202020204"/>
            </a:endParaRPr>
          </a:p>
          <a:p>
            <a:pPr algn="l"/>
            <a:r>
              <a:rPr lang="en-US" sz="1400" b="1" dirty="0" smtClean="0">
                <a:latin typeface="Liberation Sans" panose="020B0604020202020204"/>
              </a:rPr>
              <a:t>Explain the accounting for treasury shares.</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3</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09600" y="1295400"/>
            <a:ext cx="80010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700" b="1" dirty="0" smtClean="0">
                <a:solidFill>
                  <a:srgbClr val="006600"/>
                </a:solidFill>
                <a:latin typeface="Liberation Sans" panose="020B0604020202020204"/>
              </a:rPr>
              <a:t>PURCHASE OF TREASURY SHARES</a:t>
            </a:r>
            <a:endParaRPr lang="en-US" altLang="en-US" sz="2700" b="1" dirty="0">
              <a:solidFill>
                <a:srgbClr val="006600"/>
              </a:solidFill>
              <a:latin typeface="Liberation Sans" panose="020B0604020202020204"/>
            </a:endParaRPr>
          </a:p>
        </p:txBody>
      </p:sp>
      <p:sp>
        <p:nvSpPr>
          <p:cNvPr id="39939" name="Rectangle 3"/>
          <p:cNvSpPr>
            <a:spLocks noChangeArrowheads="1"/>
          </p:cNvSpPr>
          <p:nvPr/>
        </p:nvSpPr>
        <p:spPr bwMode="auto">
          <a:xfrm>
            <a:off x="838200" y="1966913"/>
            <a:ext cx="7543800" cy="246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73138"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Debit Treasury Shares for the </a:t>
            </a:r>
            <a:r>
              <a:rPr lang="en-US" altLang="en-US" sz="2200" b="1" dirty="0">
                <a:solidFill>
                  <a:srgbClr val="000000"/>
                </a:solidFill>
                <a:latin typeface="Liberation Sans" panose="020B0604020202020204"/>
              </a:rPr>
              <a:t>price paid</a:t>
            </a:r>
            <a:r>
              <a:rPr lang="en-US" altLang="en-US" sz="2200" dirty="0">
                <a:solidFill>
                  <a:srgbClr val="000000"/>
                </a:solidFill>
                <a:latin typeface="Liberation Sans" panose="020B0604020202020204"/>
              </a:rPr>
              <a:t> to reacquire the shares (cost method).</a:t>
            </a:r>
          </a:p>
          <a:p>
            <a:pPr algn="l">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Treasury Shares is a </a:t>
            </a:r>
            <a:r>
              <a:rPr lang="en-US" altLang="en-US" sz="2200" b="1" dirty="0">
                <a:solidFill>
                  <a:srgbClr val="000000"/>
                </a:solidFill>
                <a:latin typeface="Liberation Sans" panose="020B0604020202020204"/>
              </a:rPr>
              <a:t>contra equity account</a:t>
            </a:r>
            <a:r>
              <a:rPr lang="en-US" altLang="en-US" sz="2200" dirty="0">
                <a:solidFill>
                  <a:srgbClr val="000000"/>
                </a:solidFill>
                <a:latin typeface="Liberation Sans" panose="020B0604020202020204"/>
              </a:rPr>
              <a:t>, not an asset.</a:t>
            </a:r>
          </a:p>
          <a:p>
            <a:pPr algn="l">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Purchase of treasury shares reduces equity.</a:t>
            </a:r>
          </a:p>
        </p:txBody>
      </p:sp>
      <p:sp>
        <p:nvSpPr>
          <p:cNvPr id="7"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Accounting for Treasury Shares</a:t>
            </a:r>
          </a:p>
        </p:txBody>
      </p:sp>
      <p:sp>
        <p:nvSpPr>
          <p:cNvPr id="8"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3</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762000" y="52578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a:tabLst>
                <a:tab pos="5715000" algn="r"/>
              </a:tabLst>
              <a:defRPr sz="2400">
                <a:solidFill>
                  <a:schemeClr val="tx1"/>
                </a:solidFill>
                <a:latin typeface="Times New Roman" panose="02020603050405020304" pitchFamily="18" charset="0"/>
              </a:defRPr>
            </a:lvl1pPr>
            <a:lvl2pPr marL="742950" indent="-285750">
              <a:tabLst>
                <a:tab pos="5715000" algn="r"/>
              </a:tabLst>
              <a:defRPr sz="2400">
                <a:solidFill>
                  <a:schemeClr val="tx1"/>
                </a:solidFill>
                <a:latin typeface="Times New Roman" panose="02020603050405020304" pitchFamily="18" charset="0"/>
              </a:defRPr>
            </a:lvl2pPr>
            <a:lvl3pPr marL="1143000" indent="-228600">
              <a:tabLst>
                <a:tab pos="5715000" algn="r"/>
              </a:tabLst>
              <a:defRPr sz="2400">
                <a:solidFill>
                  <a:schemeClr val="tx1"/>
                </a:solidFill>
                <a:latin typeface="Times New Roman" panose="02020603050405020304" pitchFamily="18" charset="0"/>
              </a:defRPr>
            </a:lvl3pPr>
            <a:lvl4pPr marL="1600200" indent="-228600">
              <a:tabLst>
                <a:tab pos="5715000" algn="r"/>
              </a:tabLst>
              <a:defRPr sz="2400">
                <a:solidFill>
                  <a:schemeClr val="tx1"/>
                </a:solidFill>
                <a:latin typeface="Times New Roman" panose="02020603050405020304" pitchFamily="18" charset="0"/>
              </a:defRPr>
            </a:lvl4pPr>
            <a:lvl5pPr marL="2057400" indent="-228600">
              <a:tabLst>
                <a:tab pos="57150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7150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7150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7150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7150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100" dirty="0">
                <a:solidFill>
                  <a:schemeClr val="bg2"/>
                </a:solidFill>
                <a:latin typeface="Liberation Sans" panose="020B0604020202020204"/>
              </a:rPr>
              <a:t>Treasury </a:t>
            </a:r>
            <a:r>
              <a:rPr lang="en-US" altLang="en-US" sz="2100" dirty="0" smtClean="0">
                <a:solidFill>
                  <a:schemeClr val="bg2"/>
                </a:solidFill>
                <a:latin typeface="Liberation Sans" panose="020B0604020202020204"/>
              </a:rPr>
              <a:t>Shares </a:t>
            </a:r>
            <a:r>
              <a:rPr lang="en-US" altLang="en-US" sz="1900" dirty="0" smtClean="0">
                <a:solidFill>
                  <a:schemeClr val="bg2"/>
                </a:solidFill>
                <a:latin typeface="Liberation Sans" panose="020B0604020202020204"/>
              </a:rPr>
              <a:t>(</a:t>
            </a:r>
            <a:r>
              <a:rPr lang="en-US" altLang="en-US" sz="1900" dirty="0">
                <a:solidFill>
                  <a:schemeClr val="bg2"/>
                </a:solidFill>
                <a:latin typeface="Liberation Sans" panose="020B0604020202020204"/>
              </a:rPr>
              <a:t>4,000 x </a:t>
            </a:r>
            <a:r>
              <a:rPr lang="en-US" altLang="en-US" sz="1900" dirty="0" smtClean="0">
                <a:solidFill>
                  <a:schemeClr val="bg2"/>
                </a:solidFill>
                <a:latin typeface="Liberation Sans" panose="020B0604020202020204"/>
              </a:rPr>
              <a:t>HK$80)</a:t>
            </a:r>
            <a:r>
              <a:rPr lang="en-US" altLang="en-US" sz="2100" dirty="0" smtClean="0">
                <a:solidFill>
                  <a:schemeClr val="bg2"/>
                </a:solidFill>
                <a:latin typeface="Liberation Sans" panose="020B0604020202020204"/>
              </a:rPr>
              <a:t> </a:t>
            </a:r>
            <a:r>
              <a:rPr lang="en-US" altLang="en-US" sz="2100" dirty="0">
                <a:solidFill>
                  <a:schemeClr val="bg2"/>
                </a:solidFill>
                <a:latin typeface="Liberation Sans" panose="020B0604020202020204"/>
              </a:rPr>
              <a:t>	320,000</a:t>
            </a:r>
          </a:p>
        </p:txBody>
      </p:sp>
      <p:sp>
        <p:nvSpPr>
          <p:cNvPr id="40963" name="Rectangle 4"/>
          <p:cNvSpPr>
            <a:spLocks noChangeArrowheads="1"/>
          </p:cNvSpPr>
          <p:nvPr/>
        </p:nvSpPr>
        <p:spPr bwMode="auto">
          <a:xfrm>
            <a:off x="769938" y="57912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marL="457200" indent="-457200">
              <a:tabLst>
                <a:tab pos="7086600" algn="r"/>
              </a:tabLst>
              <a:defRPr sz="2400">
                <a:solidFill>
                  <a:schemeClr val="tx1"/>
                </a:solidFill>
                <a:latin typeface="Times New Roman" panose="02020603050405020304" pitchFamily="18" charset="0"/>
              </a:defRPr>
            </a:lvl1pPr>
            <a:lvl2pPr marL="971550" indent="-285750">
              <a:tabLst>
                <a:tab pos="7086600" algn="r"/>
              </a:tabLst>
              <a:defRPr sz="2400">
                <a:solidFill>
                  <a:schemeClr val="tx1"/>
                </a:solidFill>
                <a:latin typeface="Times New Roman" panose="02020603050405020304" pitchFamily="18" charset="0"/>
              </a:defRPr>
            </a:lvl2pPr>
            <a:lvl3pPr marL="1314450" indent="-228600">
              <a:tabLst>
                <a:tab pos="7086600" algn="r"/>
              </a:tabLst>
              <a:defRPr sz="2400">
                <a:solidFill>
                  <a:schemeClr val="tx1"/>
                </a:solidFill>
                <a:latin typeface="Times New Roman" panose="02020603050405020304" pitchFamily="18" charset="0"/>
              </a:defRPr>
            </a:lvl3pPr>
            <a:lvl4pPr marL="1657350" indent="-228600">
              <a:tabLst>
                <a:tab pos="7086600" algn="r"/>
              </a:tabLst>
              <a:defRPr sz="2400">
                <a:solidFill>
                  <a:schemeClr val="tx1"/>
                </a:solidFill>
                <a:latin typeface="Times New Roman" panose="02020603050405020304" pitchFamily="18" charset="0"/>
              </a:defRPr>
            </a:lvl4pPr>
            <a:lvl5pPr marL="2057400" indent="-228600">
              <a:tabLst>
                <a:tab pos="70866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70866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70866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70866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70866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100" dirty="0">
                <a:solidFill>
                  <a:schemeClr val="bg2"/>
                </a:solidFill>
                <a:latin typeface="Liberation Sans" panose="020B0604020202020204"/>
              </a:rPr>
              <a:t>	Cash  	320,000</a:t>
            </a:r>
          </a:p>
        </p:txBody>
      </p:sp>
      <p:sp>
        <p:nvSpPr>
          <p:cNvPr id="40964" name="Rectangle 5"/>
          <p:cNvSpPr>
            <a:spLocks noChangeArrowheads="1"/>
          </p:cNvSpPr>
          <p:nvPr/>
        </p:nvSpPr>
        <p:spPr bwMode="auto">
          <a:xfrm>
            <a:off x="533400" y="4267200"/>
            <a:ext cx="8305800" cy="9144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marL="603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20000"/>
              </a:spcBef>
              <a:buClr>
                <a:schemeClr val="accent2"/>
              </a:buClr>
              <a:buSzPct val="75000"/>
              <a:buFont typeface="Wingdings" panose="05000000000000000000" pitchFamily="2" charset="2"/>
              <a:buNone/>
            </a:pPr>
            <a:r>
              <a:rPr lang="en-US" altLang="en-US" sz="2100" b="1" dirty="0">
                <a:latin typeface="Liberation Sans" panose="020B0604020202020204"/>
              </a:rPr>
              <a:t>Illustration</a:t>
            </a:r>
            <a:r>
              <a:rPr lang="en-US" altLang="en-US" sz="2100" b="1" dirty="0" smtClean="0">
                <a:latin typeface="Liberation Sans" panose="020B0604020202020204"/>
              </a:rPr>
              <a:t>:</a:t>
            </a:r>
            <a:r>
              <a:rPr lang="en-US" altLang="en-US" sz="2100" dirty="0" smtClean="0">
                <a:latin typeface="Liberation Sans" panose="020B0604020202020204"/>
              </a:rPr>
              <a:t> </a:t>
            </a:r>
            <a:r>
              <a:rPr lang="en-US" altLang="en-US" sz="2100" dirty="0">
                <a:latin typeface="Liberation Sans" panose="020B0604020202020204"/>
              </a:rPr>
              <a:t>On February 1, </a:t>
            </a:r>
            <a:r>
              <a:rPr lang="en-US" altLang="en-US" sz="2100" dirty="0" smtClean="0">
                <a:latin typeface="Liberation Sans" panose="020B0604020202020204"/>
              </a:rPr>
              <a:t>2017, </a:t>
            </a:r>
            <a:r>
              <a:rPr lang="en-US" altLang="en-US" sz="2100" dirty="0">
                <a:latin typeface="Liberation Sans" panose="020B0604020202020204"/>
              </a:rPr>
              <a:t>Mead acquires 4,000 shares of its stock at HK$80 per share.</a:t>
            </a:r>
          </a:p>
        </p:txBody>
      </p:sp>
      <p:sp>
        <p:nvSpPr>
          <p:cNvPr id="10"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Accounting for Treasury Shares</a:t>
            </a:r>
          </a:p>
        </p:txBody>
      </p:sp>
      <p:sp>
        <p:nvSpPr>
          <p:cNvPr id="11"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3</a:t>
            </a:r>
            <a:endParaRPr lang="en-US" altLang="en-US" dirty="0">
              <a:latin typeface="Liberation Sans" panose="020B0604020202020204"/>
            </a:endParaRPr>
          </a:p>
        </p:txBody>
      </p:sp>
      <p:sp>
        <p:nvSpPr>
          <p:cNvPr id="40968" name="Rectangle 8"/>
          <p:cNvSpPr>
            <a:spLocks noChangeArrowheads="1"/>
          </p:cNvSpPr>
          <p:nvPr/>
        </p:nvSpPr>
        <p:spPr bwMode="auto">
          <a:xfrm>
            <a:off x="7255610" y="685800"/>
            <a:ext cx="1659790" cy="646331"/>
          </a:xfrm>
          <a:prstGeom prst="rect">
            <a:avLst/>
          </a:prstGeom>
          <a:solidFill>
            <a:schemeClr val="accent3"/>
          </a:solidFill>
          <a:ln>
            <a:noFill/>
          </a:ln>
          <a:effectLst/>
        </p:spPr>
        <p:txBody>
          <a:bodyPr wrap="square">
            <a:spAutoFit/>
          </a:bodyPr>
          <a:lstStyle/>
          <a:p>
            <a:pPr algn="l"/>
            <a:r>
              <a:rPr lang="en-US" altLang="en-US" sz="1200" b="1" dirty="0">
                <a:latin typeface="Liberation Sans" panose="020B0604020202020204"/>
              </a:rPr>
              <a:t>Illustration </a:t>
            </a:r>
            <a:r>
              <a:rPr lang="en-US" altLang="en-US" sz="1200" b="1" dirty="0" smtClean="0">
                <a:latin typeface="Liberation Sans" panose="020B0604020202020204"/>
              </a:rPr>
              <a:t>11-8</a:t>
            </a:r>
          </a:p>
          <a:p>
            <a:pPr algn="l"/>
            <a:r>
              <a:rPr lang="en-US" altLang="en-US" sz="1200" dirty="0" smtClean="0">
                <a:latin typeface="Liberation Sans" panose="020B0604020202020204"/>
              </a:rPr>
              <a:t>Equity section with no treasury shares</a:t>
            </a:r>
            <a:endParaRPr lang="en-US" altLang="en-US" sz="1200" dirty="0">
              <a:latin typeface="Liberation Sans" panose="020B0604020202020204"/>
            </a:endParaRPr>
          </a:p>
        </p:txBody>
      </p:sp>
      <p:pic>
        <p:nvPicPr>
          <p:cNvPr id="2" name="Picture 1"/>
          <p:cNvPicPr>
            <a:picLocks noChangeAspect="1"/>
          </p:cNvPicPr>
          <p:nvPr/>
        </p:nvPicPr>
        <p:blipFill>
          <a:blip r:embed="rId3"/>
          <a:stretch>
            <a:fillRect/>
          </a:stretch>
        </p:blipFill>
        <p:spPr>
          <a:xfrm>
            <a:off x="304800" y="1400551"/>
            <a:ext cx="8534400" cy="2631993"/>
          </a:xfrm>
          <a:prstGeom prst="rect">
            <a:avLst/>
          </a:prstGeom>
          <a:noFill/>
          <a:ln w="19050" cap="sq" algn="ctr">
            <a:solidFill>
              <a:schemeClr val="tx1"/>
            </a:solidFill>
            <a:miter lim="800000"/>
            <a:headEnd type="none" w="sm" len="sm"/>
            <a:tailEnd type="none" w="sm" len="sm"/>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left)">
                                      <p:cBhvr>
                                        <p:cTn id="7" dur="5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wipe(left)">
                                      <p:cBhvr>
                                        <p:cTn id="12"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00308" y="1905000"/>
            <a:ext cx="8538891" cy="3046398"/>
          </a:xfrm>
          <a:prstGeom prst="rect">
            <a:avLst/>
          </a:prstGeom>
          <a:noFill/>
          <a:ln w="19050" cap="sq" algn="ctr">
            <a:solidFill>
              <a:schemeClr val="tx1"/>
            </a:solidFill>
            <a:miter lim="800000"/>
            <a:headEnd type="none" w="sm" len="sm"/>
            <a:tailEnd type="none" w="sm" len="sm"/>
          </a:ln>
          <a:effectLst/>
        </p:spPr>
      </p:pic>
      <p:sp>
        <p:nvSpPr>
          <p:cNvPr id="1029" name="Rectangle 8"/>
          <p:cNvSpPr>
            <a:spLocks noChangeArrowheads="1"/>
          </p:cNvSpPr>
          <p:nvPr/>
        </p:nvSpPr>
        <p:spPr bwMode="auto">
          <a:xfrm>
            <a:off x="609600" y="12954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30000"/>
              </a:spcBef>
            </a:pPr>
            <a:r>
              <a:rPr lang="en-US" altLang="en-US" dirty="0">
                <a:latin typeface="Liberation Sans" panose="020B0604020202020204"/>
              </a:rPr>
              <a:t>Equity Section with Treasury Shares</a:t>
            </a:r>
          </a:p>
        </p:txBody>
      </p:sp>
      <p:sp>
        <p:nvSpPr>
          <p:cNvPr id="1030" name="Rectangle 9"/>
          <p:cNvSpPr>
            <a:spLocks noChangeArrowheads="1"/>
          </p:cNvSpPr>
          <p:nvPr/>
        </p:nvSpPr>
        <p:spPr bwMode="auto">
          <a:xfrm>
            <a:off x="685800" y="5172075"/>
            <a:ext cx="777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30000"/>
              </a:spcBef>
            </a:pPr>
            <a:r>
              <a:rPr lang="en-US" altLang="en-US" sz="2000" dirty="0">
                <a:latin typeface="Liberation Sans" panose="020B0604020202020204"/>
              </a:rPr>
              <a:t>Both the number of shares issued (100,000), outstanding (96,000), and the number of shares held as treasury (4,000) are disclosed.</a:t>
            </a:r>
          </a:p>
        </p:txBody>
      </p:sp>
      <p:sp>
        <p:nvSpPr>
          <p:cNvPr id="1032" name="Rectangle 8"/>
          <p:cNvSpPr>
            <a:spLocks noChangeArrowheads="1"/>
          </p:cNvSpPr>
          <p:nvPr/>
        </p:nvSpPr>
        <p:spPr bwMode="auto">
          <a:xfrm>
            <a:off x="7643247" y="1566392"/>
            <a:ext cx="12330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latin typeface="Liberation Sans" panose="020B0604020202020204"/>
              </a:rPr>
              <a:t>Illustration 11-9</a:t>
            </a:r>
          </a:p>
        </p:txBody>
      </p:sp>
      <p:sp>
        <p:nvSpPr>
          <p:cNvPr id="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Accounting for Treasury Shares</a:t>
            </a:r>
          </a:p>
        </p:txBody>
      </p:sp>
      <p:sp>
        <p:nvSpPr>
          <p:cNvPr id="10"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3</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3916480"/>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19641"/>
            <a:ext cx="8001000" cy="2971800"/>
          </a:xfrm>
          <a:prstGeom prst="rect">
            <a:avLst/>
          </a:prstGeom>
          <a:noFill/>
          <a:ln>
            <a:noFill/>
          </a:ln>
          <a:effectLst/>
          <a:extLst/>
        </p:spPr>
        <p:txBody>
          <a:bodyPr lIns="91440" tIns="46038" rIns="182562" bIns="46038"/>
          <a:lstStyle/>
          <a:p>
            <a:pPr marL="0" lvl="1" algn="l">
              <a:lnSpc>
                <a:spcPct val="120000"/>
              </a:lnSpc>
              <a:spcBef>
                <a:spcPts val="900"/>
              </a:spcBef>
              <a:buClr>
                <a:schemeClr val="tx1"/>
              </a:buClr>
            </a:pPr>
            <a:r>
              <a:rPr lang="en-US" sz="2200" dirty="0" smtClean="0">
                <a:latin typeface="Liberation Sans" panose="020B0604020202020204" pitchFamily="34" charset="0"/>
              </a:rPr>
              <a:t>In the statement of financial position, the cost of  treasury shares is deducted in: </a:t>
            </a:r>
          </a:p>
          <a:p>
            <a:pPr marL="804863" lvl="1" indent="-463550" algn="l">
              <a:lnSpc>
                <a:spcPct val="120000"/>
              </a:lnSpc>
              <a:spcBef>
                <a:spcPts val="900"/>
              </a:spcBef>
              <a:buClr>
                <a:schemeClr val="tx1"/>
              </a:buClr>
              <a:buFont typeface="Wingdings" pitchFamily="2" charset="2"/>
              <a:buAutoNum type="alphaLcPeriod"/>
            </a:pPr>
            <a:r>
              <a:rPr lang="en-US" sz="2200" dirty="0" smtClean="0">
                <a:latin typeface="Liberation Sans" panose="020B0604020202020204" pitchFamily="34" charset="0"/>
              </a:rPr>
              <a:t>expenses. </a:t>
            </a:r>
          </a:p>
          <a:p>
            <a:pPr marL="804863" lvl="1" indent="-463550" algn="l">
              <a:lnSpc>
                <a:spcPct val="120000"/>
              </a:lnSpc>
              <a:spcBef>
                <a:spcPts val="900"/>
              </a:spcBef>
              <a:buClr>
                <a:schemeClr val="tx1"/>
              </a:buClr>
              <a:buFont typeface="Wingdings" pitchFamily="2" charset="2"/>
              <a:buAutoNum type="alphaLcPeriod"/>
            </a:pPr>
            <a:r>
              <a:rPr lang="en-US" sz="2200" dirty="0" smtClean="0">
                <a:latin typeface="Liberation Sans" panose="020B0604020202020204" pitchFamily="34" charset="0"/>
              </a:rPr>
              <a:t>revenues.</a:t>
            </a:r>
          </a:p>
          <a:p>
            <a:pPr marL="804863" lvl="1" indent="-463550" algn="l">
              <a:lnSpc>
                <a:spcPct val="120000"/>
              </a:lnSpc>
              <a:spcBef>
                <a:spcPts val="900"/>
              </a:spcBef>
              <a:buClr>
                <a:schemeClr val="tx1"/>
              </a:buClr>
              <a:buFont typeface="Wingdings" pitchFamily="2" charset="2"/>
              <a:buAutoNum type="alphaLcPeriod"/>
            </a:pPr>
            <a:r>
              <a:rPr lang="en-US" sz="2200" dirty="0" smtClean="0">
                <a:latin typeface="Liberation Sans" panose="020B0604020202020204" pitchFamily="34" charset="0"/>
              </a:rPr>
              <a:t>equity.</a:t>
            </a:r>
          </a:p>
          <a:p>
            <a:pPr marL="804863" lvl="1" indent="-463550" algn="l">
              <a:lnSpc>
                <a:spcPct val="120000"/>
              </a:lnSpc>
              <a:spcBef>
                <a:spcPts val="900"/>
              </a:spcBef>
              <a:buClr>
                <a:schemeClr val="tx1"/>
              </a:buClr>
              <a:buFont typeface="Wingdings" pitchFamily="2" charset="2"/>
              <a:buAutoNum type="alphaLcPeriod"/>
            </a:pPr>
            <a:r>
              <a:rPr lang="en-US" sz="2200" dirty="0" smtClean="0">
                <a:latin typeface="Liberation Sans" panose="020B0604020202020204" pitchFamily="34" charset="0"/>
              </a:rPr>
              <a:t>liabilities. </a:t>
            </a:r>
            <a:endParaRPr lang="en-US" altLang="en-US" sz="2200" dirty="0">
              <a:latin typeface="Liberation Sans" panose="020B0604020202020204" pitchFamily="34" charset="0"/>
            </a:endParaRP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8"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Accounting for Treasury Shares</a:t>
            </a:r>
          </a:p>
        </p:txBody>
      </p:sp>
    </p:spTree>
    <p:extLst>
      <p:ext uri="{BB962C8B-B14F-4D97-AF65-F5344CB8AC3E}">
        <p14:creationId xmlns:p14="http://schemas.microsoft.com/office/powerpoint/2010/main" val="512912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8229600" y="649117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3" name="Rectangle 2"/>
          <p:cNvSpPr>
            <a:spLocks noChangeArrowheads="1"/>
          </p:cNvSpPr>
          <p:nvPr/>
        </p:nvSpPr>
        <p:spPr bwMode="auto">
          <a:xfrm>
            <a:off x="457200" y="381000"/>
            <a:ext cx="7391400" cy="560388"/>
          </a:xfrm>
          <a:prstGeom prst="rect">
            <a:avLst/>
          </a:prstGeom>
          <a:noFill/>
          <a:ln>
            <a:noFill/>
          </a:ln>
          <a:effectLst/>
        </p:spPr>
        <p:txBody>
          <a:bodyPr lIns="90488" tIns="44450" rIns="90488" bIns="44450" anchor="ctr" anchorCtr="0"/>
          <a:lstStyle/>
          <a:p>
            <a:pPr algn="l"/>
            <a:r>
              <a:rPr lang="en-US" altLang="en-US" sz="2800" b="1" i="0" dirty="0" smtClean="0">
                <a:solidFill>
                  <a:srgbClr val="FF6600"/>
                </a:solidFill>
                <a:latin typeface="Liberation Sans" panose="020B0604020202020204" pitchFamily="34" charset="0"/>
              </a:rPr>
              <a:t>Accounting Across the Organization</a:t>
            </a:r>
            <a:endParaRPr lang="en-US" altLang="en-US" sz="2800" b="1" i="0" dirty="0">
              <a:solidFill>
                <a:srgbClr val="FF6600"/>
              </a:solidFill>
              <a:latin typeface="Liberation Sans" panose="020B0604020202020204" pitchFamily="34" charset="0"/>
            </a:endParaRPr>
          </a:p>
        </p:txBody>
      </p:sp>
      <p:sp>
        <p:nvSpPr>
          <p:cNvPr id="2" name="Rectangle 1"/>
          <p:cNvSpPr/>
          <p:nvPr/>
        </p:nvSpPr>
        <p:spPr>
          <a:xfrm>
            <a:off x="457200" y="914400"/>
            <a:ext cx="8153400" cy="5329023"/>
          </a:xfrm>
          <a:prstGeom prst="rect">
            <a:avLst/>
          </a:prstGeom>
        </p:spPr>
        <p:txBody>
          <a:bodyPr wrap="square">
            <a:spAutoFit/>
          </a:bodyPr>
          <a:lstStyle/>
          <a:p>
            <a:pPr algn="just">
              <a:lnSpc>
                <a:spcPct val="110000"/>
              </a:lnSpc>
            </a:pPr>
            <a:r>
              <a:rPr lang="en-US" sz="1800" b="1" dirty="0" smtClean="0">
                <a:latin typeface="Liberation Sans" panose="020B0604020202020204" pitchFamily="34" charset="0"/>
              </a:rPr>
              <a:t>Why Would a Company Buy Its Own Shares? </a:t>
            </a:r>
          </a:p>
          <a:p>
            <a:pPr algn="just">
              <a:lnSpc>
                <a:spcPct val="110000"/>
              </a:lnSpc>
              <a:spcBef>
                <a:spcPts val="600"/>
              </a:spcBef>
            </a:pPr>
            <a:r>
              <a:rPr lang="en-US" sz="1800" dirty="0" smtClean="0">
                <a:latin typeface="Liberation Sans" panose="020B0604020202020204" pitchFamily="34" charset="0"/>
              </a:rPr>
              <a:t>In a bold (and some would say risky) move, </a:t>
            </a:r>
            <a:r>
              <a:rPr lang="en-US" sz="1800" b="1" dirty="0" smtClean="0">
                <a:solidFill>
                  <a:srgbClr val="CC0000"/>
                </a:solidFill>
                <a:latin typeface="Liberation Sans" panose="020B0604020202020204" pitchFamily="34" charset="0"/>
              </a:rPr>
              <a:t>Reebok</a:t>
            </a:r>
            <a:r>
              <a:rPr lang="en-US" sz="1800" dirty="0" smtClean="0">
                <a:latin typeface="Liberation Sans" panose="020B0604020202020204" pitchFamily="34" charset="0"/>
              </a:rPr>
              <a:t> (DEU) at one time bought back nearly a third of its shares. This repurchase of shares dramatically reduced Reebok’s available cash. In fact, the company borrowed significant funds to accomplish the repurchase. In a press release, management stated that it was repurchasing the shares because it believed its shares were severely underpriced. The repurchase of so many shares was meant to signal management’s belief in good future earnings. Skeptics, however, suggested that Reebok’s management was repurchasing shares to make it less likely that another company would acquire Reebok (in which case Reebok’s top managers would likely lose their jobs). By depleting its cash, Reebok became a less likely acquisition target. Acquiring companies like to purchase companies with large cash balances so they can pay off debt used in the acquisition. As noted in the Feature Story, Reebok was eventually acquired by </a:t>
            </a:r>
            <a:r>
              <a:rPr lang="en-US" sz="1800" b="1" dirty="0" smtClean="0">
                <a:solidFill>
                  <a:srgbClr val="CC0000"/>
                </a:solidFill>
                <a:latin typeface="Liberation Sans" panose="020B0604020202020204" pitchFamily="34" charset="0"/>
              </a:rPr>
              <a:t>adidas </a:t>
            </a:r>
            <a:r>
              <a:rPr lang="en-US" sz="1800" dirty="0" smtClean="0">
                <a:latin typeface="Liberation Sans" panose="020B0604020202020204" pitchFamily="34" charset="0"/>
              </a:rPr>
              <a:t>(DEU). In 2014, adidas announced a program to buy back up to 10% of its shares. This was done to appease shareholders who were disappointed with the company’s results in recent years. </a:t>
            </a:r>
            <a:endParaRPr lang="en-US" sz="1800" dirty="0">
              <a:latin typeface="Liberation Sans" panose="020B0604020202020204" pitchFamily="34" charset="0"/>
            </a:endParaRPr>
          </a:p>
        </p:txBody>
      </p:sp>
      <p:sp>
        <p:nvSpPr>
          <p:cNvPr id="7" name="Rectangle 6"/>
          <p:cNvSpPr/>
          <p:nvPr/>
        </p:nvSpPr>
        <p:spPr bwMode="auto">
          <a:xfrm>
            <a:off x="332096" y="353704"/>
            <a:ext cx="8458200" cy="596193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318448" y="6315642"/>
            <a:ext cx="8476488" cy="161358"/>
          </a:xfrm>
          <a:prstGeom prst="rect">
            <a:avLst/>
          </a:prstGeom>
          <a:solidFill>
            <a:srgbClr val="FF66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17155882"/>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838200" y="2017995"/>
            <a:ext cx="8001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30000"/>
              </a:spcBef>
            </a:pPr>
            <a:r>
              <a:rPr lang="en-US" altLang="en-US" sz="2500" b="1" dirty="0">
                <a:latin typeface="Liberation Sans" panose="020B0604020202020204"/>
              </a:rPr>
              <a:t>Sale of Treasury Shares</a:t>
            </a:r>
          </a:p>
        </p:txBody>
      </p:sp>
      <p:sp>
        <p:nvSpPr>
          <p:cNvPr id="129027" name="Rectangle 3"/>
          <p:cNvSpPr>
            <a:spLocks noChangeArrowheads="1"/>
          </p:cNvSpPr>
          <p:nvPr/>
        </p:nvSpPr>
        <p:spPr bwMode="auto">
          <a:xfrm>
            <a:off x="838200" y="2626007"/>
            <a:ext cx="78486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685800" indent="-458788">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Above Cost </a:t>
            </a:r>
          </a:p>
          <a:p>
            <a:pPr lvl="1" algn="l">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Below Cost</a:t>
            </a:r>
          </a:p>
          <a:p>
            <a:pPr algn="l">
              <a:lnSpc>
                <a:spcPct val="120000"/>
              </a:lnSpc>
              <a:spcBef>
                <a:spcPct val="70000"/>
              </a:spcBef>
              <a:buSzPct val="80000"/>
            </a:pPr>
            <a:r>
              <a:rPr lang="en-US" altLang="en-US" sz="2200" b="1" dirty="0">
                <a:latin typeface="Liberation Sans" panose="020B0604020202020204"/>
              </a:rPr>
              <a:t>Both increase total assets and equity</a:t>
            </a:r>
            <a:r>
              <a:rPr lang="en-US" altLang="en-US" sz="2200" dirty="0">
                <a:latin typeface="Liberation Sans" panose="020B0604020202020204"/>
              </a:rPr>
              <a:t>. </a:t>
            </a:r>
          </a:p>
        </p:txBody>
      </p:sp>
      <p:sp>
        <p:nvSpPr>
          <p:cNvPr id="129031" name="Rectangle 2"/>
          <p:cNvSpPr>
            <a:spLocks noChangeArrowheads="1"/>
          </p:cNvSpPr>
          <p:nvPr/>
        </p:nvSpPr>
        <p:spPr bwMode="auto">
          <a:xfrm>
            <a:off x="609600" y="1330607"/>
            <a:ext cx="80010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700" b="1" dirty="0" smtClean="0">
                <a:solidFill>
                  <a:srgbClr val="006600"/>
                </a:solidFill>
                <a:latin typeface="Liberation Sans" panose="020B0604020202020204"/>
              </a:rPr>
              <a:t>DISPOSAL OF TREASURY SHARES</a:t>
            </a:r>
            <a:endParaRPr lang="en-US" altLang="en-US" sz="2700" b="1" dirty="0">
              <a:solidFill>
                <a:srgbClr val="006600"/>
              </a:solidFill>
              <a:latin typeface="Liberation Sans" panose="020B0604020202020204"/>
            </a:endParaRPr>
          </a:p>
        </p:txBody>
      </p:sp>
      <p:sp>
        <p:nvSpPr>
          <p:cNvPr id="8"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Accounting for Treasury Shares</a:t>
            </a:r>
          </a:p>
        </p:txBody>
      </p:sp>
      <p:sp>
        <p:nvSpPr>
          <p:cNvPr id="9"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3</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ChangeArrowheads="1"/>
          </p:cNvSpPr>
          <p:nvPr/>
        </p:nvSpPr>
        <p:spPr bwMode="auto">
          <a:xfrm>
            <a:off x="1600200" y="3352800"/>
            <a:ext cx="714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800000"/>
                </a:solidFill>
                <a:miter lim="800000"/>
                <a:headEnd/>
                <a:tailEnd/>
              </a14:hiddenLine>
            </a:ext>
          </a:extLst>
        </p:spPr>
        <p:txBody>
          <a:bodyPr lIns="90488" tIns="44450" rIns="90488" bIns="44450"/>
          <a:lstStyle>
            <a:lvl1pPr marL="457200" indent="-457200">
              <a:tabLst>
                <a:tab pos="6629400" algn="r"/>
              </a:tabLst>
              <a:defRPr sz="2400">
                <a:solidFill>
                  <a:schemeClr val="tx1"/>
                </a:solidFill>
                <a:latin typeface="Times New Roman" panose="02020603050405020304" pitchFamily="18" charset="0"/>
              </a:defRPr>
            </a:lvl1pPr>
            <a:lvl2pPr marL="971550" indent="-285750">
              <a:tabLst>
                <a:tab pos="6629400" algn="r"/>
              </a:tabLst>
              <a:defRPr sz="2400">
                <a:solidFill>
                  <a:schemeClr val="tx1"/>
                </a:solidFill>
                <a:latin typeface="Times New Roman" panose="02020603050405020304" pitchFamily="18" charset="0"/>
              </a:defRPr>
            </a:lvl2pPr>
            <a:lvl3pPr marL="1314450" indent="-228600">
              <a:tabLst>
                <a:tab pos="6629400" algn="r"/>
              </a:tabLst>
              <a:defRPr sz="2400">
                <a:solidFill>
                  <a:schemeClr val="tx1"/>
                </a:solidFill>
                <a:latin typeface="Times New Roman" panose="02020603050405020304" pitchFamily="18" charset="0"/>
              </a:defRPr>
            </a:lvl3pPr>
            <a:lvl4pPr marL="1657350" indent="-228600">
              <a:tabLst>
                <a:tab pos="6629400" algn="r"/>
              </a:tabLst>
              <a:defRPr sz="2400">
                <a:solidFill>
                  <a:schemeClr val="tx1"/>
                </a:solidFill>
                <a:latin typeface="Times New Roman" panose="02020603050405020304" pitchFamily="18" charset="0"/>
              </a:defRPr>
            </a:lvl4pPr>
            <a:lvl5pPr marL="2057400" indent="-228600">
              <a:tabLst>
                <a:tab pos="66294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6294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6294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6294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6294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	Treasury </a:t>
            </a:r>
            <a:r>
              <a:rPr lang="en-US" altLang="en-US" sz="2200" dirty="0" smtClean="0">
                <a:solidFill>
                  <a:schemeClr val="bg2"/>
                </a:solidFill>
                <a:latin typeface="Liberation Sans" panose="020B0604020202020204"/>
              </a:rPr>
              <a:t>Shares </a:t>
            </a:r>
            <a:r>
              <a:rPr lang="en-US" altLang="en-US" sz="2000" dirty="0" smtClean="0">
                <a:solidFill>
                  <a:schemeClr val="bg2"/>
                </a:solidFill>
                <a:latin typeface="Liberation Sans" panose="020B0604020202020204"/>
              </a:rPr>
              <a:t>(</a:t>
            </a:r>
            <a:r>
              <a:rPr lang="en-US" altLang="en-US" sz="2000" dirty="0">
                <a:solidFill>
                  <a:schemeClr val="bg2"/>
                </a:solidFill>
                <a:latin typeface="Liberation Sans" panose="020B0604020202020204"/>
              </a:rPr>
              <a:t>1,000 x HK$80)</a:t>
            </a:r>
            <a:r>
              <a:rPr lang="en-US" altLang="en-US" sz="2200" dirty="0">
                <a:solidFill>
                  <a:schemeClr val="bg2"/>
                </a:solidFill>
                <a:latin typeface="Liberation Sans" panose="020B0604020202020204"/>
              </a:rPr>
              <a:t> 	   80,000</a:t>
            </a:r>
          </a:p>
        </p:txBody>
      </p:sp>
      <p:sp>
        <p:nvSpPr>
          <p:cNvPr id="43012" name="Rectangle 5"/>
          <p:cNvSpPr>
            <a:spLocks noChangeArrowheads="1"/>
          </p:cNvSpPr>
          <p:nvPr/>
        </p:nvSpPr>
        <p:spPr bwMode="auto">
          <a:xfrm>
            <a:off x="609600" y="1295400"/>
            <a:ext cx="8001000" cy="9906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marL="603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algn="l">
              <a:lnSpc>
                <a:spcPct val="120000"/>
              </a:lnSpc>
              <a:spcBef>
                <a:spcPct val="50000"/>
              </a:spcBef>
              <a:buClr>
                <a:schemeClr val="accent2"/>
              </a:buClr>
              <a:buSzPct val="75000"/>
              <a:buFont typeface="Wingdings" panose="05000000000000000000" pitchFamily="2" charset="2"/>
              <a:buNone/>
            </a:pPr>
            <a:r>
              <a:rPr lang="en-US" altLang="en-US" sz="2200" b="1" dirty="0">
                <a:latin typeface="Liberation Sans" panose="020B0604020202020204"/>
              </a:rPr>
              <a:t>Illustration</a:t>
            </a:r>
            <a:r>
              <a:rPr lang="en-US" altLang="en-US" sz="2200" b="1" dirty="0" smtClean="0">
                <a:latin typeface="Liberation Sans" panose="020B0604020202020204"/>
              </a:rPr>
              <a:t>:</a:t>
            </a:r>
            <a:r>
              <a:rPr lang="en-US" altLang="en-US" sz="2200" dirty="0" smtClean="0">
                <a:latin typeface="Liberation Sans" panose="020B0604020202020204"/>
              </a:rPr>
              <a:t> </a:t>
            </a:r>
            <a:r>
              <a:rPr lang="en-US" altLang="en-US" sz="2200" dirty="0">
                <a:latin typeface="Liberation Sans" panose="020B0604020202020204"/>
              </a:rPr>
              <a:t>On July 1, Mead sells for HK$100 per share 1,000 shares of its treasury shares, previously acquired at HK$80 per share.</a:t>
            </a:r>
          </a:p>
        </p:txBody>
      </p:sp>
      <p:sp>
        <p:nvSpPr>
          <p:cNvPr id="43017" name="Rectangle 3"/>
          <p:cNvSpPr>
            <a:spLocks noChangeArrowheads="1"/>
          </p:cNvSpPr>
          <p:nvPr/>
        </p:nvSpPr>
        <p:spPr bwMode="auto">
          <a:xfrm>
            <a:off x="609600" y="2819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a:tabLst>
                <a:tab pos="5657850" algn="r"/>
              </a:tabLst>
              <a:defRPr sz="2400">
                <a:solidFill>
                  <a:schemeClr val="tx1"/>
                </a:solidFill>
                <a:latin typeface="Times New Roman" panose="02020603050405020304" pitchFamily="18" charset="0"/>
              </a:defRPr>
            </a:lvl1pPr>
            <a:lvl2pPr marL="742950" indent="-285750">
              <a:tabLst>
                <a:tab pos="5657850" algn="r"/>
              </a:tabLst>
              <a:defRPr sz="2400">
                <a:solidFill>
                  <a:schemeClr val="tx1"/>
                </a:solidFill>
                <a:latin typeface="Times New Roman" panose="02020603050405020304" pitchFamily="18" charset="0"/>
              </a:defRPr>
            </a:lvl2pPr>
            <a:lvl3pPr marL="1143000" indent="-228600">
              <a:tabLst>
                <a:tab pos="5657850" algn="r"/>
              </a:tabLst>
              <a:defRPr sz="2400">
                <a:solidFill>
                  <a:schemeClr val="tx1"/>
                </a:solidFill>
                <a:latin typeface="Times New Roman" panose="02020603050405020304" pitchFamily="18" charset="0"/>
              </a:defRPr>
            </a:lvl3pPr>
            <a:lvl4pPr marL="1600200" indent="-228600">
              <a:tabLst>
                <a:tab pos="5657850" algn="r"/>
              </a:tabLst>
              <a:defRPr sz="2400">
                <a:solidFill>
                  <a:schemeClr val="tx1"/>
                </a:solidFill>
                <a:latin typeface="Times New Roman" panose="02020603050405020304" pitchFamily="18" charset="0"/>
              </a:defRPr>
            </a:lvl4pPr>
            <a:lvl5pPr marL="2057400" indent="-228600">
              <a:tabLst>
                <a:tab pos="565785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65785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65785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65785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65785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July 1</a:t>
            </a:r>
          </a:p>
        </p:txBody>
      </p:sp>
      <p:sp>
        <p:nvSpPr>
          <p:cNvPr id="43018" name="Rectangle 4"/>
          <p:cNvSpPr>
            <a:spLocks noChangeArrowheads="1"/>
          </p:cNvSpPr>
          <p:nvPr/>
        </p:nvSpPr>
        <p:spPr bwMode="auto">
          <a:xfrm>
            <a:off x="1600200" y="3886200"/>
            <a:ext cx="714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800000"/>
                </a:solidFill>
                <a:miter lim="800000"/>
                <a:headEnd/>
                <a:tailEnd/>
              </a14:hiddenLine>
            </a:ext>
          </a:extLst>
        </p:spPr>
        <p:txBody>
          <a:bodyPr lIns="90488" tIns="44450" rIns="90488" bIns="44450"/>
          <a:lstStyle>
            <a:lvl1pPr marL="457200" indent="-457200">
              <a:tabLst>
                <a:tab pos="6629400" algn="r"/>
              </a:tabLst>
              <a:defRPr sz="2400">
                <a:solidFill>
                  <a:schemeClr val="tx1"/>
                </a:solidFill>
                <a:latin typeface="Times New Roman" panose="02020603050405020304" pitchFamily="18" charset="0"/>
              </a:defRPr>
            </a:lvl1pPr>
            <a:lvl2pPr marL="971550" indent="-285750">
              <a:tabLst>
                <a:tab pos="6629400" algn="r"/>
              </a:tabLst>
              <a:defRPr sz="2400">
                <a:solidFill>
                  <a:schemeClr val="tx1"/>
                </a:solidFill>
                <a:latin typeface="Times New Roman" panose="02020603050405020304" pitchFamily="18" charset="0"/>
              </a:defRPr>
            </a:lvl2pPr>
            <a:lvl3pPr marL="1314450" indent="-228600">
              <a:tabLst>
                <a:tab pos="6629400" algn="r"/>
              </a:tabLst>
              <a:defRPr sz="2400">
                <a:solidFill>
                  <a:schemeClr val="tx1"/>
                </a:solidFill>
                <a:latin typeface="Times New Roman" panose="02020603050405020304" pitchFamily="18" charset="0"/>
              </a:defRPr>
            </a:lvl3pPr>
            <a:lvl4pPr marL="1657350" indent="-228600">
              <a:tabLst>
                <a:tab pos="6629400" algn="r"/>
              </a:tabLst>
              <a:defRPr sz="2400">
                <a:solidFill>
                  <a:schemeClr val="tx1"/>
                </a:solidFill>
                <a:latin typeface="Times New Roman" panose="02020603050405020304" pitchFamily="18" charset="0"/>
              </a:defRPr>
            </a:lvl4pPr>
            <a:lvl5pPr marL="2057400" indent="-228600">
              <a:tabLst>
                <a:tab pos="66294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6294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6294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6294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6294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	Share </a:t>
            </a:r>
            <a:r>
              <a:rPr lang="en-US" altLang="en-US" sz="2200" dirty="0" smtClean="0">
                <a:solidFill>
                  <a:schemeClr val="bg2"/>
                </a:solidFill>
                <a:latin typeface="Liberation Sans" panose="020B0604020202020204"/>
              </a:rPr>
              <a:t>Premium—Treasury </a:t>
            </a:r>
            <a:r>
              <a:rPr lang="en-US" altLang="en-US" sz="2200" dirty="0">
                <a:solidFill>
                  <a:schemeClr val="bg2"/>
                </a:solidFill>
                <a:latin typeface="Liberation Sans" panose="020B0604020202020204"/>
              </a:rPr>
              <a:t>	   20,000</a:t>
            </a:r>
          </a:p>
        </p:txBody>
      </p:sp>
      <p:sp>
        <p:nvSpPr>
          <p:cNvPr id="43019" name="Rectangle 4"/>
          <p:cNvSpPr>
            <a:spLocks noChangeArrowheads="1"/>
          </p:cNvSpPr>
          <p:nvPr/>
        </p:nvSpPr>
        <p:spPr bwMode="auto">
          <a:xfrm>
            <a:off x="1600200" y="2819400"/>
            <a:ext cx="714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800000"/>
                </a:solidFill>
                <a:miter lim="800000"/>
                <a:headEnd/>
                <a:tailEnd/>
              </a14:hiddenLine>
            </a:ext>
          </a:extLst>
        </p:spPr>
        <p:txBody>
          <a:bodyPr lIns="90488" tIns="44450" rIns="90488" bIns="44450"/>
          <a:lstStyle>
            <a:lvl1pPr marL="457200" indent="-457200">
              <a:tabLst>
                <a:tab pos="5372100" algn="r"/>
                <a:tab pos="6457950" algn="r"/>
              </a:tabLst>
              <a:defRPr sz="2400">
                <a:solidFill>
                  <a:schemeClr val="tx1"/>
                </a:solidFill>
                <a:latin typeface="Times New Roman" panose="02020603050405020304" pitchFamily="18" charset="0"/>
              </a:defRPr>
            </a:lvl1pPr>
            <a:lvl2pPr marL="971550" indent="-285750">
              <a:tabLst>
                <a:tab pos="5372100" algn="r"/>
                <a:tab pos="6457950" algn="r"/>
              </a:tabLst>
              <a:defRPr sz="2400">
                <a:solidFill>
                  <a:schemeClr val="tx1"/>
                </a:solidFill>
                <a:latin typeface="Times New Roman" panose="02020603050405020304" pitchFamily="18" charset="0"/>
              </a:defRPr>
            </a:lvl2pPr>
            <a:lvl3pPr marL="1314450" indent="-228600">
              <a:tabLst>
                <a:tab pos="5372100" algn="r"/>
                <a:tab pos="6457950" algn="r"/>
              </a:tabLst>
              <a:defRPr sz="2400">
                <a:solidFill>
                  <a:schemeClr val="tx1"/>
                </a:solidFill>
                <a:latin typeface="Times New Roman" panose="02020603050405020304" pitchFamily="18" charset="0"/>
              </a:defRPr>
            </a:lvl3pPr>
            <a:lvl4pPr marL="1657350" indent="-228600">
              <a:tabLst>
                <a:tab pos="5372100" algn="r"/>
                <a:tab pos="6457950" algn="r"/>
              </a:tabLst>
              <a:defRPr sz="2400">
                <a:solidFill>
                  <a:schemeClr val="tx1"/>
                </a:solidFill>
                <a:latin typeface="Times New Roman" panose="02020603050405020304" pitchFamily="18" charset="0"/>
              </a:defRPr>
            </a:lvl4pPr>
            <a:lvl5pPr marL="2057400" indent="-228600">
              <a:tabLst>
                <a:tab pos="5372100" algn="r"/>
                <a:tab pos="645795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372100" algn="r"/>
                <a:tab pos="645795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372100" algn="r"/>
                <a:tab pos="645795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372100" algn="r"/>
                <a:tab pos="645795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372100" algn="r"/>
                <a:tab pos="645795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Cash	   100,000</a:t>
            </a:r>
          </a:p>
        </p:txBody>
      </p:sp>
      <p:sp>
        <p:nvSpPr>
          <p:cNvPr id="43020" name="Rectangle 12"/>
          <p:cNvSpPr>
            <a:spLocks noChangeArrowheads="1"/>
          </p:cNvSpPr>
          <p:nvPr/>
        </p:nvSpPr>
        <p:spPr bwMode="auto">
          <a:xfrm>
            <a:off x="533400" y="5183183"/>
            <a:ext cx="8305800" cy="859879"/>
          </a:xfrm>
          <a:prstGeom prst="rect">
            <a:avLst/>
          </a:prstGeom>
          <a:solidFill>
            <a:schemeClr val="accent3"/>
          </a:solidFill>
          <a:ln w="19050" cap="sq">
            <a:solidFill>
              <a:schemeClr val="tx1"/>
            </a:solidFill>
            <a:miter lim="800000"/>
            <a:headEnd/>
            <a:tailEnd/>
          </a:ln>
          <a:effectLst>
            <a:innerShdw blurRad="114300">
              <a:prstClr val="black"/>
            </a:innerShdw>
          </a:effectLst>
        </p:spPr>
        <p:txBody>
          <a:bodyPr anchor="ctr" anchorCtr="0">
            <a:noAutofit/>
          </a:bodyPr>
          <a:lstStyle/>
          <a:p>
            <a:pPr marL="111125" algn="l">
              <a:lnSpc>
                <a:spcPct val="110000"/>
              </a:lnSpc>
              <a:spcBef>
                <a:spcPct val="35000"/>
              </a:spcBef>
            </a:pPr>
            <a:r>
              <a:rPr lang="en-US" altLang="en-US" sz="1900" dirty="0">
                <a:solidFill>
                  <a:srgbClr val="000000"/>
                </a:solidFill>
                <a:latin typeface="Liberation Sans" panose="020B0604020202020204"/>
              </a:rPr>
              <a:t>A corporation does not realize a gain or suffer a loss from share transactions with its own shareholders.</a:t>
            </a:r>
          </a:p>
        </p:txBody>
      </p:sp>
      <p:sp>
        <p:nvSpPr>
          <p:cNvPr id="12"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Accounting for Treasury Shares</a:t>
            </a:r>
          </a:p>
        </p:txBody>
      </p:sp>
      <p:sp>
        <p:nvSpPr>
          <p:cNvPr id="13"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3</a:t>
            </a:r>
            <a:endParaRPr lang="en-US" altLang="en-US" dirty="0">
              <a:latin typeface="Liberation Sans" panose="020B0604020202020204"/>
            </a:endParaRPr>
          </a:p>
        </p:txBody>
      </p:sp>
      <p:sp>
        <p:nvSpPr>
          <p:cNvPr id="43016" name="Text Box 10"/>
          <p:cNvSpPr txBox="1">
            <a:spLocks noChangeArrowheads="1"/>
          </p:cNvSpPr>
          <p:nvPr/>
        </p:nvSpPr>
        <p:spPr bwMode="auto">
          <a:xfrm>
            <a:off x="7010400" y="304800"/>
            <a:ext cx="1600200" cy="860425"/>
          </a:xfrm>
          <a:prstGeom prst="rect">
            <a:avLst/>
          </a:prstGeom>
          <a:solidFill>
            <a:srgbClr val="FFFFCC"/>
          </a:solidFill>
          <a:ln w="38100" cap="sq">
            <a:solidFill>
              <a:schemeClr val="tx1"/>
            </a:solidFill>
            <a:miter lim="800000"/>
            <a:headEnd type="none" w="sm" len="sm"/>
            <a:tailEnd type="none" w="sm" len="sm"/>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dirty="0">
                <a:latin typeface="Liberation Sans" panose="020B0604020202020204"/>
              </a:rPr>
              <a:t>Above Cost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9"/>
                                        </p:tgtEl>
                                        <p:attrNameLst>
                                          <p:attrName>style.visibility</p:attrName>
                                        </p:attrNameLst>
                                      </p:cBhvr>
                                      <p:to>
                                        <p:strVal val="visible"/>
                                      </p:to>
                                    </p:set>
                                    <p:animEffect transition="in" filter="wipe(left)">
                                      <p:cBhvr>
                                        <p:cTn id="7" dur="500"/>
                                        <p:tgtEl>
                                          <p:spTgt spid="430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gtEl>
                                        <p:attrNameLst>
                                          <p:attrName>style.visibility</p:attrName>
                                        </p:attrNameLst>
                                      </p:cBhvr>
                                      <p:to>
                                        <p:strVal val="visible"/>
                                      </p:to>
                                    </p:set>
                                    <p:animEffect transition="in" filter="wipe(left)">
                                      <p:cBhvr>
                                        <p:cTn id="12" dur="500"/>
                                        <p:tgtEl>
                                          <p:spTgt spid="430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8"/>
                                        </p:tgtEl>
                                        <p:attrNameLst>
                                          <p:attrName>style.visibility</p:attrName>
                                        </p:attrNameLst>
                                      </p:cBhvr>
                                      <p:to>
                                        <p:strVal val="visible"/>
                                      </p:to>
                                    </p:set>
                                    <p:animEffect transition="in" filter="wipe(left)">
                                      <p:cBhvr>
                                        <p:cTn id="17" dur="5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8" grpId="0"/>
      <p:bldP spid="430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ChangeArrowheads="1"/>
          </p:cNvSpPr>
          <p:nvPr/>
        </p:nvSpPr>
        <p:spPr bwMode="auto">
          <a:xfrm>
            <a:off x="1600200" y="2971800"/>
            <a:ext cx="714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800000"/>
                </a:solidFill>
                <a:miter lim="800000"/>
                <a:headEnd/>
                <a:tailEnd/>
              </a14:hiddenLine>
            </a:ext>
          </a:extLst>
        </p:spPr>
        <p:txBody>
          <a:bodyPr lIns="90488" tIns="44450" rIns="90488" bIns="44450"/>
          <a:lstStyle>
            <a:lvl1pPr marL="457200" indent="-457200">
              <a:tabLst>
                <a:tab pos="5372100" algn="r"/>
                <a:tab pos="6629400" algn="r"/>
              </a:tabLst>
              <a:defRPr sz="2400">
                <a:solidFill>
                  <a:schemeClr val="tx1"/>
                </a:solidFill>
                <a:latin typeface="Times New Roman" panose="02020603050405020304" pitchFamily="18" charset="0"/>
              </a:defRPr>
            </a:lvl1pPr>
            <a:lvl2pPr marL="971550" indent="-285750">
              <a:tabLst>
                <a:tab pos="5372100" algn="r"/>
                <a:tab pos="6629400" algn="r"/>
              </a:tabLst>
              <a:defRPr sz="2400">
                <a:solidFill>
                  <a:schemeClr val="tx1"/>
                </a:solidFill>
                <a:latin typeface="Times New Roman" panose="02020603050405020304" pitchFamily="18" charset="0"/>
              </a:defRPr>
            </a:lvl2pPr>
            <a:lvl3pPr marL="1314450" indent="-228600">
              <a:tabLst>
                <a:tab pos="5372100" algn="r"/>
                <a:tab pos="6629400" algn="r"/>
              </a:tabLst>
              <a:defRPr sz="2400">
                <a:solidFill>
                  <a:schemeClr val="tx1"/>
                </a:solidFill>
                <a:latin typeface="Times New Roman" panose="02020603050405020304" pitchFamily="18" charset="0"/>
              </a:defRPr>
            </a:lvl3pPr>
            <a:lvl4pPr marL="1657350" indent="-228600">
              <a:tabLst>
                <a:tab pos="5372100" algn="r"/>
                <a:tab pos="6629400" algn="r"/>
              </a:tabLst>
              <a:defRPr sz="2400">
                <a:solidFill>
                  <a:schemeClr val="tx1"/>
                </a:solidFill>
                <a:latin typeface="Times New Roman" panose="02020603050405020304" pitchFamily="18" charset="0"/>
              </a:defRPr>
            </a:lvl4pPr>
            <a:lvl5pPr marL="2057400" indent="-228600">
              <a:tabLst>
                <a:tab pos="5372100" algn="r"/>
                <a:tab pos="66294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372100" algn="r"/>
                <a:tab pos="66294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372100" algn="r"/>
                <a:tab pos="66294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372100" algn="r"/>
                <a:tab pos="66294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372100" algn="r"/>
                <a:tab pos="66294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Share </a:t>
            </a:r>
            <a:r>
              <a:rPr lang="en-US" altLang="en-US" sz="2200" dirty="0" smtClean="0">
                <a:solidFill>
                  <a:schemeClr val="bg2"/>
                </a:solidFill>
                <a:latin typeface="Arial" panose="020B0604020202020204" pitchFamily="34" charset="0"/>
              </a:rPr>
              <a:t>Premium—Treasury </a:t>
            </a:r>
            <a:r>
              <a:rPr lang="en-US" altLang="en-US" sz="2200" dirty="0">
                <a:solidFill>
                  <a:schemeClr val="bg2"/>
                </a:solidFill>
                <a:latin typeface="Liberation Sans" panose="020B0604020202020204"/>
              </a:rPr>
              <a:t>	8,000</a:t>
            </a:r>
          </a:p>
        </p:txBody>
      </p:sp>
      <p:sp>
        <p:nvSpPr>
          <p:cNvPr id="117763" name="Rectangle 5"/>
          <p:cNvSpPr>
            <a:spLocks noChangeArrowheads="1"/>
          </p:cNvSpPr>
          <p:nvPr/>
        </p:nvSpPr>
        <p:spPr bwMode="auto">
          <a:xfrm>
            <a:off x="609600" y="1295400"/>
            <a:ext cx="8305800" cy="990600"/>
          </a:xfrm>
          <a:prstGeom prst="rect">
            <a:avLst/>
          </a:prstGeom>
          <a:solidFill>
            <a:schemeClr val="bg1"/>
          </a:solid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603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algn="l">
              <a:lnSpc>
                <a:spcPct val="120000"/>
              </a:lnSpc>
              <a:spcBef>
                <a:spcPct val="50000"/>
              </a:spcBef>
              <a:buClr>
                <a:schemeClr val="accent2"/>
              </a:buClr>
              <a:buSzPct val="75000"/>
              <a:buFont typeface="Wingdings" panose="05000000000000000000" pitchFamily="2" charset="2"/>
              <a:buNone/>
            </a:pPr>
            <a:r>
              <a:rPr lang="en-US" altLang="en-US" sz="2200" b="1" dirty="0">
                <a:latin typeface="Liberation Sans" panose="020B0604020202020204"/>
              </a:rPr>
              <a:t>Illustration</a:t>
            </a:r>
            <a:r>
              <a:rPr lang="en-US" altLang="en-US" sz="2200" b="1" dirty="0" smtClean="0">
                <a:latin typeface="Liberation Sans" panose="020B0604020202020204"/>
              </a:rPr>
              <a:t>:</a:t>
            </a:r>
            <a:r>
              <a:rPr lang="en-US" altLang="en-US" sz="2200" dirty="0" smtClean="0">
                <a:latin typeface="Liberation Sans" panose="020B0604020202020204"/>
              </a:rPr>
              <a:t> </a:t>
            </a:r>
            <a:r>
              <a:rPr lang="en-US" altLang="en-US" sz="2200" dirty="0">
                <a:latin typeface="Liberation Sans" panose="020B0604020202020204"/>
              </a:rPr>
              <a:t>On Oct. 1, Mead sells an additional 800 treasury shares at HK$70 per share.</a:t>
            </a:r>
          </a:p>
        </p:txBody>
      </p:sp>
      <p:sp>
        <p:nvSpPr>
          <p:cNvPr id="117767" name="Rectangle 3"/>
          <p:cNvSpPr>
            <a:spLocks noChangeArrowheads="1"/>
          </p:cNvSpPr>
          <p:nvPr/>
        </p:nvSpPr>
        <p:spPr bwMode="auto">
          <a:xfrm>
            <a:off x="609600" y="2438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a:tabLst>
                <a:tab pos="5657850" algn="r"/>
              </a:tabLst>
              <a:defRPr sz="2400">
                <a:solidFill>
                  <a:schemeClr val="tx1"/>
                </a:solidFill>
                <a:latin typeface="Times New Roman" panose="02020603050405020304" pitchFamily="18" charset="0"/>
              </a:defRPr>
            </a:lvl1pPr>
            <a:lvl2pPr marL="742950" indent="-285750">
              <a:tabLst>
                <a:tab pos="5657850" algn="r"/>
              </a:tabLst>
              <a:defRPr sz="2400">
                <a:solidFill>
                  <a:schemeClr val="tx1"/>
                </a:solidFill>
                <a:latin typeface="Times New Roman" panose="02020603050405020304" pitchFamily="18" charset="0"/>
              </a:defRPr>
            </a:lvl2pPr>
            <a:lvl3pPr marL="1143000" indent="-228600">
              <a:tabLst>
                <a:tab pos="5657850" algn="r"/>
              </a:tabLst>
              <a:defRPr sz="2400">
                <a:solidFill>
                  <a:schemeClr val="tx1"/>
                </a:solidFill>
                <a:latin typeface="Times New Roman" panose="02020603050405020304" pitchFamily="18" charset="0"/>
              </a:defRPr>
            </a:lvl3pPr>
            <a:lvl4pPr marL="1600200" indent="-228600">
              <a:tabLst>
                <a:tab pos="5657850" algn="r"/>
              </a:tabLst>
              <a:defRPr sz="2400">
                <a:solidFill>
                  <a:schemeClr val="tx1"/>
                </a:solidFill>
                <a:latin typeface="Times New Roman" panose="02020603050405020304" pitchFamily="18" charset="0"/>
              </a:defRPr>
            </a:lvl4pPr>
            <a:lvl5pPr marL="2057400" indent="-228600">
              <a:tabLst>
                <a:tab pos="565785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65785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65785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65785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65785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Oct. 1</a:t>
            </a:r>
          </a:p>
        </p:txBody>
      </p:sp>
      <p:sp>
        <p:nvSpPr>
          <p:cNvPr id="117768" name="Rectangle 4"/>
          <p:cNvSpPr>
            <a:spLocks noChangeArrowheads="1"/>
          </p:cNvSpPr>
          <p:nvPr/>
        </p:nvSpPr>
        <p:spPr bwMode="auto">
          <a:xfrm>
            <a:off x="1600200" y="3505200"/>
            <a:ext cx="714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800000"/>
                </a:solidFill>
                <a:miter lim="800000"/>
                <a:headEnd/>
                <a:tailEnd/>
              </a14:hiddenLine>
            </a:ext>
          </a:extLst>
        </p:spPr>
        <p:txBody>
          <a:bodyPr lIns="90488" tIns="44450" rIns="90488" bIns="44450"/>
          <a:lstStyle>
            <a:lvl1pPr marL="457200" indent="-457200">
              <a:tabLst>
                <a:tab pos="6629400" algn="r"/>
              </a:tabLst>
              <a:defRPr sz="2400">
                <a:solidFill>
                  <a:schemeClr val="tx1"/>
                </a:solidFill>
                <a:latin typeface="Times New Roman" panose="02020603050405020304" pitchFamily="18" charset="0"/>
              </a:defRPr>
            </a:lvl1pPr>
            <a:lvl2pPr marL="971550" indent="-285750">
              <a:tabLst>
                <a:tab pos="6629400" algn="r"/>
              </a:tabLst>
              <a:defRPr sz="2400">
                <a:solidFill>
                  <a:schemeClr val="tx1"/>
                </a:solidFill>
                <a:latin typeface="Times New Roman" panose="02020603050405020304" pitchFamily="18" charset="0"/>
              </a:defRPr>
            </a:lvl2pPr>
            <a:lvl3pPr marL="1314450" indent="-228600">
              <a:tabLst>
                <a:tab pos="6629400" algn="r"/>
              </a:tabLst>
              <a:defRPr sz="2400">
                <a:solidFill>
                  <a:schemeClr val="tx1"/>
                </a:solidFill>
                <a:latin typeface="Times New Roman" panose="02020603050405020304" pitchFamily="18" charset="0"/>
              </a:defRPr>
            </a:lvl3pPr>
            <a:lvl4pPr marL="1657350" indent="-228600">
              <a:tabLst>
                <a:tab pos="6629400" algn="r"/>
              </a:tabLst>
              <a:defRPr sz="2400">
                <a:solidFill>
                  <a:schemeClr val="tx1"/>
                </a:solidFill>
                <a:latin typeface="Times New Roman" panose="02020603050405020304" pitchFamily="18" charset="0"/>
              </a:defRPr>
            </a:lvl4pPr>
            <a:lvl5pPr marL="2057400" indent="-228600">
              <a:tabLst>
                <a:tab pos="66294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6294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6294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6294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6294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	 Treasury </a:t>
            </a:r>
            <a:r>
              <a:rPr lang="en-US" altLang="en-US" sz="2200" dirty="0" smtClean="0">
                <a:solidFill>
                  <a:schemeClr val="bg2"/>
                </a:solidFill>
                <a:latin typeface="Liberation Sans" panose="020B0604020202020204"/>
              </a:rPr>
              <a:t>Shares  </a:t>
            </a:r>
            <a:r>
              <a:rPr lang="en-US" altLang="en-US" sz="2000" dirty="0" smtClean="0">
                <a:solidFill>
                  <a:schemeClr val="bg2"/>
                </a:solidFill>
                <a:latin typeface="Liberation Sans" panose="020B0604020202020204"/>
              </a:rPr>
              <a:t>(</a:t>
            </a:r>
            <a:r>
              <a:rPr lang="en-US" altLang="en-US" sz="2000" dirty="0">
                <a:solidFill>
                  <a:schemeClr val="bg2"/>
                </a:solidFill>
                <a:latin typeface="Liberation Sans" panose="020B0604020202020204"/>
              </a:rPr>
              <a:t>800 x HK$80)</a:t>
            </a:r>
            <a:r>
              <a:rPr lang="en-US" altLang="en-US" sz="2200" dirty="0">
                <a:solidFill>
                  <a:schemeClr val="bg2"/>
                </a:solidFill>
                <a:latin typeface="Liberation Sans" panose="020B0604020202020204"/>
              </a:rPr>
              <a:t>	   64,000</a:t>
            </a:r>
          </a:p>
        </p:txBody>
      </p:sp>
      <p:sp>
        <p:nvSpPr>
          <p:cNvPr id="117769" name="Rectangle 4"/>
          <p:cNvSpPr>
            <a:spLocks noChangeArrowheads="1"/>
          </p:cNvSpPr>
          <p:nvPr/>
        </p:nvSpPr>
        <p:spPr bwMode="auto">
          <a:xfrm>
            <a:off x="1600200" y="2438400"/>
            <a:ext cx="714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800000"/>
                </a:solidFill>
                <a:miter lim="800000"/>
                <a:headEnd/>
                <a:tailEnd/>
              </a14:hiddenLine>
            </a:ext>
          </a:extLst>
        </p:spPr>
        <p:txBody>
          <a:bodyPr lIns="90488" tIns="44450" rIns="90488" bIns="44450"/>
          <a:lstStyle>
            <a:lvl1pPr marL="457200" indent="-457200">
              <a:tabLst>
                <a:tab pos="5372100" algn="r"/>
                <a:tab pos="6457950" algn="r"/>
              </a:tabLst>
              <a:defRPr sz="2400">
                <a:solidFill>
                  <a:schemeClr val="tx1"/>
                </a:solidFill>
                <a:latin typeface="Times New Roman" panose="02020603050405020304" pitchFamily="18" charset="0"/>
              </a:defRPr>
            </a:lvl1pPr>
            <a:lvl2pPr marL="971550" indent="-285750">
              <a:tabLst>
                <a:tab pos="5372100" algn="r"/>
                <a:tab pos="6457950" algn="r"/>
              </a:tabLst>
              <a:defRPr sz="2400">
                <a:solidFill>
                  <a:schemeClr val="tx1"/>
                </a:solidFill>
                <a:latin typeface="Times New Roman" panose="02020603050405020304" pitchFamily="18" charset="0"/>
              </a:defRPr>
            </a:lvl2pPr>
            <a:lvl3pPr marL="1314450" indent="-228600">
              <a:tabLst>
                <a:tab pos="5372100" algn="r"/>
                <a:tab pos="6457950" algn="r"/>
              </a:tabLst>
              <a:defRPr sz="2400">
                <a:solidFill>
                  <a:schemeClr val="tx1"/>
                </a:solidFill>
                <a:latin typeface="Times New Roman" panose="02020603050405020304" pitchFamily="18" charset="0"/>
              </a:defRPr>
            </a:lvl3pPr>
            <a:lvl4pPr marL="1657350" indent="-228600">
              <a:tabLst>
                <a:tab pos="5372100" algn="r"/>
                <a:tab pos="6457950" algn="r"/>
              </a:tabLst>
              <a:defRPr sz="2400">
                <a:solidFill>
                  <a:schemeClr val="tx1"/>
                </a:solidFill>
                <a:latin typeface="Times New Roman" panose="02020603050405020304" pitchFamily="18" charset="0"/>
              </a:defRPr>
            </a:lvl4pPr>
            <a:lvl5pPr marL="2057400" indent="-228600">
              <a:tabLst>
                <a:tab pos="5372100" algn="r"/>
                <a:tab pos="645795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372100" algn="r"/>
                <a:tab pos="645795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372100" algn="r"/>
                <a:tab pos="645795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372100" algn="r"/>
                <a:tab pos="645795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372100" algn="r"/>
                <a:tab pos="645795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Cash	   56,000</a:t>
            </a:r>
          </a:p>
        </p:txBody>
      </p:sp>
      <p:sp>
        <p:nvSpPr>
          <p:cNvPr id="117775" name="Rectangle 15"/>
          <p:cNvSpPr>
            <a:spLocks noChangeArrowheads="1"/>
          </p:cNvSpPr>
          <p:nvPr/>
        </p:nvSpPr>
        <p:spPr bwMode="auto">
          <a:xfrm>
            <a:off x="7430111" y="4343400"/>
            <a:ext cx="1317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latin typeface="Liberation Sans" panose="020B0604020202020204"/>
              </a:rPr>
              <a:t>Illustration 11-10</a:t>
            </a:r>
          </a:p>
        </p:txBody>
      </p:sp>
      <p:pic>
        <p:nvPicPr>
          <p:cNvPr id="11777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648200"/>
            <a:ext cx="8153400" cy="1230313"/>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Accounting for Treasury Shares</a:t>
            </a:r>
          </a:p>
        </p:txBody>
      </p:sp>
      <p:sp>
        <p:nvSpPr>
          <p:cNvPr id="14"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3</a:t>
            </a:r>
            <a:endParaRPr lang="en-US" altLang="en-US" dirty="0">
              <a:latin typeface="Liberation Sans" panose="020B0604020202020204"/>
            </a:endParaRPr>
          </a:p>
        </p:txBody>
      </p:sp>
      <p:sp>
        <p:nvSpPr>
          <p:cNvPr id="117771" name="Text Box 10"/>
          <p:cNvSpPr txBox="1">
            <a:spLocks noChangeArrowheads="1"/>
          </p:cNvSpPr>
          <p:nvPr/>
        </p:nvSpPr>
        <p:spPr bwMode="auto">
          <a:xfrm>
            <a:off x="7010400" y="304800"/>
            <a:ext cx="1600200" cy="860425"/>
          </a:xfrm>
          <a:prstGeom prst="rect">
            <a:avLst/>
          </a:prstGeom>
          <a:solidFill>
            <a:srgbClr val="FFFFCC"/>
          </a:solidFill>
          <a:ln w="38100" cap="sq">
            <a:solidFill>
              <a:schemeClr val="tx1"/>
            </a:solidFill>
            <a:miter lim="800000"/>
            <a:headEnd type="none" w="sm" len="sm"/>
            <a:tailEnd type="none" w="sm" len="sm"/>
          </a:ln>
        </p:spPr>
        <p:txBody>
          <a:bodyPr>
            <a:spAutoFit/>
          </a:bodyPr>
          <a:lstStyle>
            <a:defPPr>
              <a:defRPr lang="en-US"/>
            </a:defPPr>
            <a:lvl1pPr>
              <a:spcBef>
                <a:spcPct val="50000"/>
              </a:spcBef>
              <a:defRPr>
                <a:latin typeface="Arial"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panose="020B0604020202020204"/>
              </a:rPr>
              <a:t>Below Cost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69"/>
                                        </p:tgtEl>
                                        <p:attrNameLst>
                                          <p:attrName>style.visibility</p:attrName>
                                        </p:attrNameLst>
                                      </p:cBhvr>
                                      <p:to>
                                        <p:strVal val="visible"/>
                                      </p:to>
                                    </p:set>
                                    <p:animEffect transition="in" filter="wipe(left)">
                                      <p:cBhvr>
                                        <p:cTn id="7" dur="500"/>
                                        <p:tgtEl>
                                          <p:spTgt spid="1177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762"/>
                                        </p:tgtEl>
                                        <p:attrNameLst>
                                          <p:attrName>style.visibility</p:attrName>
                                        </p:attrNameLst>
                                      </p:cBhvr>
                                      <p:to>
                                        <p:strVal val="visible"/>
                                      </p:to>
                                    </p:set>
                                    <p:animEffect transition="in" filter="wipe(left)">
                                      <p:cBhvr>
                                        <p:cTn id="12" dur="500"/>
                                        <p:tgtEl>
                                          <p:spTgt spid="1177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768"/>
                                        </p:tgtEl>
                                        <p:attrNameLst>
                                          <p:attrName>style.visibility</p:attrName>
                                        </p:attrNameLst>
                                      </p:cBhvr>
                                      <p:to>
                                        <p:strVal val="visible"/>
                                      </p:to>
                                    </p:set>
                                    <p:animEffect transition="in" filter="wipe(left)">
                                      <p:cBhvr>
                                        <p:cTn id="17" dur="500"/>
                                        <p:tgtEl>
                                          <p:spTgt spid="117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8" grpId="0"/>
      <p:bldP spid="11776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p:cNvSpPr>
            <a:spLocks noChangeArrowheads="1"/>
          </p:cNvSpPr>
          <p:nvPr/>
        </p:nvSpPr>
        <p:spPr bwMode="auto">
          <a:xfrm>
            <a:off x="1600200" y="2971800"/>
            <a:ext cx="714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800000"/>
                </a:solidFill>
                <a:miter lim="800000"/>
                <a:headEnd/>
                <a:tailEnd/>
              </a14:hiddenLine>
            </a:ext>
          </a:extLst>
        </p:spPr>
        <p:txBody>
          <a:bodyPr lIns="90488" tIns="44450" rIns="90488" bIns="44450"/>
          <a:lstStyle>
            <a:lvl1pPr marL="457200" indent="-457200">
              <a:tabLst>
                <a:tab pos="5372100" algn="r"/>
                <a:tab pos="6629400" algn="r"/>
              </a:tabLst>
              <a:defRPr sz="2400">
                <a:solidFill>
                  <a:schemeClr val="tx1"/>
                </a:solidFill>
                <a:latin typeface="Times New Roman" panose="02020603050405020304" pitchFamily="18" charset="0"/>
              </a:defRPr>
            </a:lvl1pPr>
            <a:lvl2pPr marL="971550" indent="-285750">
              <a:tabLst>
                <a:tab pos="5372100" algn="r"/>
                <a:tab pos="6629400" algn="r"/>
              </a:tabLst>
              <a:defRPr sz="2400">
                <a:solidFill>
                  <a:schemeClr val="tx1"/>
                </a:solidFill>
                <a:latin typeface="Times New Roman" panose="02020603050405020304" pitchFamily="18" charset="0"/>
              </a:defRPr>
            </a:lvl2pPr>
            <a:lvl3pPr marL="1314450" indent="-228600">
              <a:tabLst>
                <a:tab pos="5372100" algn="r"/>
                <a:tab pos="6629400" algn="r"/>
              </a:tabLst>
              <a:defRPr sz="2400">
                <a:solidFill>
                  <a:schemeClr val="tx1"/>
                </a:solidFill>
                <a:latin typeface="Times New Roman" panose="02020603050405020304" pitchFamily="18" charset="0"/>
              </a:defRPr>
            </a:lvl3pPr>
            <a:lvl4pPr marL="1657350" indent="-228600">
              <a:tabLst>
                <a:tab pos="5372100" algn="r"/>
                <a:tab pos="6629400" algn="r"/>
              </a:tabLst>
              <a:defRPr sz="2400">
                <a:solidFill>
                  <a:schemeClr val="tx1"/>
                </a:solidFill>
                <a:latin typeface="Times New Roman" panose="02020603050405020304" pitchFamily="18" charset="0"/>
              </a:defRPr>
            </a:lvl4pPr>
            <a:lvl5pPr marL="2057400" indent="-228600">
              <a:tabLst>
                <a:tab pos="5372100" algn="r"/>
                <a:tab pos="66294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372100" algn="r"/>
                <a:tab pos="66294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372100" algn="r"/>
                <a:tab pos="66294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372100" algn="r"/>
                <a:tab pos="66294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372100" algn="r"/>
                <a:tab pos="66294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Share </a:t>
            </a:r>
            <a:r>
              <a:rPr lang="en-US" altLang="en-US" sz="2200" dirty="0" smtClean="0">
                <a:solidFill>
                  <a:schemeClr val="bg2"/>
                </a:solidFill>
                <a:latin typeface="Arial" panose="020B0604020202020204" pitchFamily="34" charset="0"/>
              </a:rPr>
              <a:t>Premium—Treasury </a:t>
            </a:r>
            <a:r>
              <a:rPr lang="en-US" altLang="en-US" sz="2200" dirty="0">
                <a:solidFill>
                  <a:schemeClr val="bg2"/>
                </a:solidFill>
                <a:latin typeface="Liberation Sans" panose="020B0604020202020204"/>
              </a:rPr>
              <a:t>	12,000</a:t>
            </a:r>
          </a:p>
        </p:txBody>
      </p:sp>
      <p:sp>
        <p:nvSpPr>
          <p:cNvPr id="119811" name="Rectangle 5"/>
          <p:cNvSpPr>
            <a:spLocks noChangeArrowheads="1"/>
          </p:cNvSpPr>
          <p:nvPr/>
        </p:nvSpPr>
        <p:spPr bwMode="auto">
          <a:xfrm>
            <a:off x="609600" y="1295400"/>
            <a:ext cx="7848600" cy="990600"/>
          </a:xfrm>
          <a:prstGeom prst="rect">
            <a:avLst/>
          </a:prstGeom>
          <a:solidFill>
            <a:schemeClr val="bg1"/>
          </a:solid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603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algn="l">
              <a:lnSpc>
                <a:spcPct val="120000"/>
              </a:lnSpc>
              <a:spcBef>
                <a:spcPct val="50000"/>
              </a:spcBef>
              <a:buClr>
                <a:schemeClr val="accent2"/>
              </a:buClr>
              <a:buSzPct val="75000"/>
              <a:buFont typeface="Wingdings" panose="05000000000000000000" pitchFamily="2" charset="2"/>
              <a:buNone/>
            </a:pPr>
            <a:r>
              <a:rPr lang="en-US" altLang="en-US" sz="2200" b="1" dirty="0">
                <a:latin typeface="Liberation Sans" panose="020B0604020202020204"/>
              </a:rPr>
              <a:t>Illustration</a:t>
            </a:r>
            <a:r>
              <a:rPr lang="en-US" altLang="en-US" sz="2200" b="1" dirty="0" smtClean="0">
                <a:latin typeface="Liberation Sans" panose="020B0604020202020204"/>
              </a:rPr>
              <a:t>:</a:t>
            </a:r>
            <a:r>
              <a:rPr lang="en-US" altLang="en-US" sz="2200" dirty="0" smtClean="0">
                <a:latin typeface="Liberation Sans" panose="020B0604020202020204"/>
              </a:rPr>
              <a:t> </a:t>
            </a:r>
            <a:r>
              <a:rPr lang="en-US" altLang="en-US" sz="2200" dirty="0">
                <a:latin typeface="Liberation Sans" panose="020B0604020202020204"/>
              </a:rPr>
              <a:t>On Dec. 1, assume that Mead, Inc. sells its remaining 2,200 shares at </a:t>
            </a:r>
            <a:r>
              <a:rPr lang="en-US" altLang="en-US" sz="2200" dirty="0" smtClean="0">
                <a:latin typeface="Liberation Sans" panose="020B0604020202020204"/>
              </a:rPr>
              <a:t>HK$70 </a:t>
            </a:r>
            <a:r>
              <a:rPr lang="en-US" altLang="en-US" sz="2200" dirty="0">
                <a:latin typeface="Liberation Sans" panose="020B0604020202020204"/>
              </a:rPr>
              <a:t>per share.</a:t>
            </a:r>
          </a:p>
        </p:txBody>
      </p:sp>
      <p:sp>
        <p:nvSpPr>
          <p:cNvPr id="119815" name="Rectangle 3"/>
          <p:cNvSpPr>
            <a:spLocks noChangeArrowheads="1"/>
          </p:cNvSpPr>
          <p:nvPr/>
        </p:nvSpPr>
        <p:spPr bwMode="auto">
          <a:xfrm>
            <a:off x="609600" y="2438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a:tabLst>
                <a:tab pos="5657850" algn="r"/>
              </a:tabLst>
              <a:defRPr sz="2400">
                <a:solidFill>
                  <a:schemeClr val="tx1"/>
                </a:solidFill>
                <a:latin typeface="Times New Roman" panose="02020603050405020304" pitchFamily="18" charset="0"/>
              </a:defRPr>
            </a:lvl1pPr>
            <a:lvl2pPr marL="742950" indent="-285750">
              <a:tabLst>
                <a:tab pos="5657850" algn="r"/>
              </a:tabLst>
              <a:defRPr sz="2400">
                <a:solidFill>
                  <a:schemeClr val="tx1"/>
                </a:solidFill>
                <a:latin typeface="Times New Roman" panose="02020603050405020304" pitchFamily="18" charset="0"/>
              </a:defRPr>
            </a:lvl2pPr>
            <a:lvl3pPr marL="1143000" indent="-228600">
              <a:tabLst>
                <a:tab pos="5657850" algn="r"/>
              </a:tabLst>
              <a:defRPr sz="2400">
                <a:solidFill>
                  <a:schemeClr val="tx1"/>
                </a:solidFill>
                <a:latin typeface="Times New Roman" panose="02020603050405020304" pitchFamily="18" charset="0"/>
              </a:defRPr>
            </a:lvl3pPr>
            <a:lvl4pPr marL="1600200" indent="-228600">
              <a:tabLst>
                <a:tab pos="5657850" algn="r"/>
              </a:tabLst>
              <a:defRPr sz="2400">
                <a:solidFill>
                  <a:schemeClr val="tx1"/>
                </a:solidFill>
                <a:latin typeface="Times New Roman" panose="02020603050405020304" pitchFamily="18" charset="0"/>
              </a:defRPr>
            </a:lvl4pPr>
            <a:lvl5pPr marL="2057400" indent="-228600">
              <a:tabLst>
                <a:tab pos="565785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65785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65785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65785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65785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Dec. 1</a:t>
            </a:r>
          </a:p>
        </p:txBody>
      </p:sp>
      <p:sp>
        <p:nvSpPr>
          <p:cNvPr id="119816" name="Rectangle 4"/>
          <p:cNvSpPr>
            <a:spLocks noChangeArrowheads="1"/>
          </p:cNvSpPr>
          <p:nvPr/>
        </p:nvSpPr>
        <p:spPr bwMode="auto">
          <a:xfrm>
            <a:off x="1600200" y="3505200"/>
            <a:ext cx="714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800000"/>
                </a:solidFill>
                <a:miter lim="800000"/>
                <a:headEnd/>
                <a:tailEnd/>
              </a14:hiddenLine>
            </a:ext>
          </a:extLst>
        </p:spPr>
        <p:txBody>
          <a:bodyPr lIns="90488" tIns="44450" rIns="90488" bIns="44450"/>
          <a:lstStyle>
            <a:lvl1pPr marL="457200" indent="-457200">
              <a:tabLst>
                <a:tab pos="5372100" algn="r"/>
                <a:tab pos="6629400" algn="r"/>
              </a:tabLst>
              <a:defRPr sz="2400">
                <a:solidFill>
                  <a:schemeClr val="tx1"/>
                </a:solidFill>
                <a:latin typeface="Times New Roman" panose="02020603050405020304" pitchFamily="18" charset="0"/>
              </a:defRPr>
            </a:lvl1pPr>
            <a:lvl2pPr marL="971550" indent="-285750">
              <a:tabLst>
                <a:tab pos="5372100" algn="r"/>
                <a:tab pos="6629400" algn="r"/>
              </a:tabLst>
              <a:defRPr sz="2400">
                <a:solidFill>
                  <a:schemeClr val="tx1"/>
                </a:solidFill>
                <a:latin typeface="Times New Roman" panose="02020603050405020304" pitchFamily="18" charset="0"/>
              </a:defRPr>
            </a:lvl2pPr>
            <a:lvl3pPr marL="1314450" indent="-228600">
              <a:tabLst>
                <a:tab pos="5372100" algn="r"/>
                <a:tab pos="6629400" algn="r"/>
              </a:tabLst>
              <a:defRPr sz="2400">
                <a:solidFill>
                  <a:schemeClr val="tx1"/>
                </a:solidFill>
                <a:latin typeface="Times New Roman" panose="02020603050405020304" pitchFamily="18" charset="0"/>
              </a:defRPr>
            </a:lvl3pPr>
            <a:lvl4pPr marL="1657350" indent="-228600">
              <a:tabLst>
                <a:tab pos="5372100" algn="r"/>
                <a:tab pos="6629400" algn="r"/>
              </a:tabLst>
              <a:defRPr sz="2400">
                <a:solidFill>
                  <a:schemeClr val="tx1"/>
                </a:solidFill>
                <a:latin typeface="Times New Roman" panose="02020603050405020304" pitchFamily="18" charset="0"/>
              </a:defRPr>
            </a:lvl4pPr>
            <a:lvl5pPr marL="2057400" indent="-228600">
              <a:tabLst>
                <a:tab pos="5372100" algn="r"/>
                <a:tab pos="66294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372100" algn="r"/>
                <a:tab pos="66294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372100" algn="r"/>
                <a:tab pos="66294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372100" algn="r"/>
                <a:tab pos="66294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372100" algn="r"/>
                <a:tab pos="66294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Retained </a:t>
            </a:r>
            <a:r>
              <a:rPr lang="en-US" altLang="en-US" sz="2200" dirty="0" smtClean="0">
                <a:solidFill>
                  <a:schemeClr val="bg2"/>
                </a:solidFill>
                <a:latin typeface="Liberation Sans" panose="020B0604020202020204"/>
              </a:rPr>
              <a:t>Earnings   </a:t>
            </a:r>
            <a:r>
              <a:rPr lang="en-US" altLang="en-US" sz="2200" dirty="0">
                <a:solidFill>
                  <a:schemeClr val="bg2"/>
                </a:solidFill>
                <a:latin typeface="Liberation Sans" panose="020B0604020202020204"/>
              </a:rPr>
              <a:t>	10,000</a:t>
            </a:r>
          </a:p>
        </p:txBody>
      </p:sp>
      <p:sp>
        <p:nvSpPr>
          <p:cNvPr id="119817" name="Rectangle 4"/>
          <p:cNvSpPr>
            <a:spLocks noChangeArrowheads="1"/>
          </p:cNvSpPr>
          <p:nvPr/>
        </p:nvSpPr>
        <p:spPr bwMode="auto">
          <a:xfrm>
            <a:off x="1600200" y="2438400"/>
            <a:ext cx="714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800000"/>
                </a:solidFill>
                <a:miter lim="800000"/>
                <a:headEnd/>
                <a:tailEnd/>
              </a14:hiddenLine>
            </a:ext>
          </a:extLst>
        </p:spPr>
        <p:txBody>
          <a:bodyPr lIns="90488" tIns="44450" rIns="90488" bIns="44450"/>
          <a:lstStyle>
            <a:lvl1pPr marL="457200" indent="-457200">
              <a:tabLst>
                <a:tab pos="5372100" algn="r"/>
                <a:tab pos="6457950" algn="r"/>
              </a:tabLst>
              <a:defRPr sz="2400">
                <a:solidFill>
                  <a:schemeClr val="tx1"/>
                </a:solidFill>
                <a:latin typeface="Times New Roman" panose="02020603050405020304" pitchFamily="18" charset="0"/>
              </a:defRPr>
            </a:lvl1pPr>
            <a:lvl2pPr marL="971550" indent="-285750">
              <a:tabLst>
                <a:tab pos="5372100" algn="r"/>
                <a:tab pos="6457950" algn="r"/>
              </a:tabLst>
              <a:defRPr sz="2400">
                <a:solidFill>
                  <a:schemeClr val="tx1"/>
                </a:solidFill>
                <a:latin typeface="Times New Roman" panose="02020603050405020304" pitchFamily="18" charset="0"/>
              </a:defRPr>
            </a:lvl2pPr>
            <a:lvl3pPr marL="1314450" indent="-228600">
              <a:tabLst>
                <a:tab pos="5372100" algn="r"/>
                <a:tab pos="6457950" algn="r"/>
              </a:tabLst>
              <a:defRPr sz="2400">
                <a:solidFill>
                  <a:schemeClr val="tx1"/>
                </a:solidFill>
                <a:latin typeface="Times New Roman" panose="02020603050405020304" pitchFamily="18" charset="0"/>
              </a:defRPr>
            </a:lvl3pPr>
            <a:lvl4pPr marL="1657350" indent="-228600">
              <a:tabLst>
                <a:tab pos="5372100" algn="r"/>
                <a:tab pos="6457950" algn="r"/>
              </a:tabLst>
              <a:defRPr sz="2400">
                <a:solidFill>
                  <a:schemeClr val="tx1"/>
                </a:solidFill>
                <a:latin typeface="Times New Roman" panose="02020603050405020304" pitchFamily="18" charset="0"/>
              </a:defRPr>
            </a:lvl4pPr>
            <a:lvl5pPr marL="2057400" indent="-228600">
              <a:tabLst>
                <a:tab pos="5372100" algn="r"/>
                <a:tab pos="645795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372100" algn="r"/>
                <a:tab pos="645795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372100" algn="r"/>
                <a:tab pos="645795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372100" algn="r"/>
                <a:tab pos="645795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372100" algn="r"/>
                <a:tab pos="645795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Cash	   154,000</a:t>
            </a:r>
          </a:p>
        </p:txBody>
      </p:sp>
      <p:sp>
        <p:nvSpPr>
          <p:cNvPr id="119820" name="Rectangle 4"/>
          <p:cNvSpPr>
            <a:spLocks noChangeArrowheads="1"/>
          </p:cNvSpPr>
          <p:nvPr/>
        </p:nvSpPr>
        <p:spPr bwMode="auto">
          <a:xfrm>
            <a:off x="1600200" y="4038600"/>
            <a:ext cx="714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800000"/>
                </a:solidFill>
                <a:miter lim="800000"/>
                <a:headEnd/>
                <a:tailEnd/>
              </a14:hiddenLine>
            </a:ext>
          </a:extLst>
        </p:spPr>
        <p:txBody>
          <a:bodyPr lIns="90488" tIns="44450" rIns="90488" bIns="44450"/>
          <a:lstStyle>
            <a:lvl1pPr marL="457200" indent="-457200">
              <a:tabLst>
                <a:tab pos="6629400" algn="r"/>
              </a:tabLst>
              <a:defRPr sz="2400">
                <a:solidFill>
                  <a:schemeClr val="tx1"/>
                </a:solidFill>
                <a:latin typeface="Times New Roman" panose="02020603050405020304" pitchFamily="18" charset="0"/>
              </a:defRPr>
            </a:lvl1pPr>
            <a:lvl2pPr marL="971550" indent="-285750">
              <a:tabLst>
                <a:tab pos="6629400" algn="r"/>
              </a:tabLst>
              <a:defRPr sz="2400">
                <a:solidFill>
                  <a:schemeClr val="tx1"/>
                </a:solidFill>
                <a:latin typeface="Times New Roman" panose="02020603050405020304" pitchFamily="18" charset="0"/>
              </a:defRPr>
            </a:lvl2pPr>
            <a:lvl3pPr marL="1314450" indent="-228600">
              <a:tabLst>
                <a:tab pos="6629400" algn="r"/>
              </a:tabLst>
              <a:defRPr sz="2400">
                <a:solidFill>
                  <a:schemeClr val="tx1"/>
                </a:solidFill>
                <a:latin typeface="Times New Roman" panose="02020603050405020304" pitchFamily="18" charset="0"/>
              </a:defRPr>
            </a:lvl3pPr>
            <a:lvl4pPr marL="1657350" indent="-228600">
              <a:tabLst>
                <a:tab pos="6629400" algn="r"/>
              </a:tabLst>
              <a:defRPr sz="2400">
                <a:solidFill>
                  <a:schemeClr val="tx1"/>
                </a:solidFill>
                <a:latin typeface="Times New Roman" panose="02020603050405020304" pitchFamily="18" charset="0"/>
              </a:defRPr>
            </a:lvl4pPr>
            <a:lvl5pPr marL="2057400" indent="-228600">
              <a:tabLst>
                <a:tab pos="66294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6294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6294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6294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6294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	 Treasury </a:t>
            </a:r>
            <a:r>
              <a:rPr lang="en-US" altLang="en-US" sz="2200" dirty="0" smtClean="0">
                <a:solidFill>
                  <a:schemeClr val="bg2"/>
                </a:solidFill>
                <a:latin typeface="Liberation Sans" panose="020B0604020202020204"/>
              </a:rPr>
              <a:t>Shares</a:t>
            </a:r>
            <a:r>
              <a:rPr lang="en-US" altLang="en-US" sz="2200" dirty="0">
                <a:solidFill>
                  <a:schemeClr val="bg2"/>
                </a:solidFill>
                <a:latin typeface="Liberation Sans" panose="020B0604020202020204"/>
              </a:rPr>
              <a:t>	   176,000</a:t>
            </a:r>
          </a:p>
        </p:txBody>
      </p:sp>
      <p:sp>
        <p:nvSpPr>
          <p:cNvPr id="119822" name="Text Box 8"/>
          <p:cNvSpPr txBox="1">
            <a:spLocks noChangeArrowheads="1"/>
          </p:cNvSpPr>
          <p:nvPr/>
        </p:nvSpPr>
        <p:spPr bwMode="auto">
          <a:xfrm>
            <a:off x="7772400" y="2590800"/>
            <a:ext cx="1066800" cy="1219200"/>
          </a:xfrm>
          <a:prstGeom prst="rect">
            <a:avLst/>
          </a:prstGeom>
          <a:solidFill>
            <a:srgbClr val="FFFFCC"/>
          </a:solidFill>
          <a:ln w="28575" cap="sq">
            <a:solidFill>
              <a:srgbClr val="CC0000"/>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dirty="0">
                <a:solidFill>
                  <a:schemeClr val="folHlink"/>
                </a:solidFill>
                <a:latin typeface="Liberation Sans" panose="020B0604020202020204"/>
              </a:rPr>
              <a:t>Limited to balance on hand</a:t>
            </a:r>
          </a:p>
        </p:txBody>
      </p:sp>
      <p:sp>
        <p:nvSpPr>
          <p:cNvPr id="119823" name="Line 9"/>
          <p:cNvSpPr>
            <a:spLocks noChangeShapeType="1"/>
          </p:cNvSpPr>
          <p:nvPr/>
        </p:nvSpPr>
        <p:spPr bwMode="auto">
          <a:xfrm flipH="1">
            <a:off x="7162800" y="3200400"/>
            <a:ext cx="609600" cy="0"/>
          </a:xfrm>
          <a:prstGeom prst="line">
            <a:avLst/>
          </a:prstGeom>
          <a:noFill/>
          <a:ln w="28575" cap="sq">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Liberation Sans" panose="020B0604020202020204"/>
            </a:endParaRPr>
          </a:p>
        </p:txBody>
      </p:sp>
      <p:sp>
        <p:nvSpPr>
          <p:cNvPr id="14"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Accounting for Treasury Shares</a:t>
            </a:r>
          </a:p>
        </p:txBody>
      </p:sp>
      <p:sp>
        <p:nvSpPr>
          <p:cNvPr id="15"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3</a:t>
            </a:r>
            <a:endParaRPr lang="en-US" altLang="en-US" dirty="0">
              <a:latin typeface="Liberation Sans" panose="020B0604020202020204"/>
            </a:endParaRPr>
          </a:p>
        </p:txBody>
      </p:sp>
      <p:sp>
        <p:nvSpPr>
          <p:cNvPr id="119821" name="Text Box 10"/>
          <p:cNvSpPr txBox="1">
            <a:spLocks noChangeArrowheads="1"/>
          </p:cNvSpPr>
          <p:nvPr/>
        </p:nvSpPr>
        <p:spPr bwMode="auto">
          <a:xfrm>
            <a:off x="7010400" y="304800"/>
            <a:ext cx="1600200" cy="860425"/>
          </a:xfrm>
          <a:prstGeom prst="rect">
            <a:avLst/>
          </a:prstGeom>
          <a:solidFill>
            <a:srgbClr val="FFFFCC"/>
          </a:solidFill>
          <a:ln w="38100" cap="sq">
            <a:solidFill>
              <a:schemeClr val="tx1"/>
            </a:solidFill>
            <a:miter lim="800000"/>
            <a:headEnd type="none" w="sm" len="sm"/>
            <a:tailEnd type="none" w="sm" len="sm"/>
          </a:ln>
        </p:spPr>
        <p:txBody>
          <a:bodyPr>
            <a:spAutoFit/>
          </a:bodyPr>
          <a:lstStyle>
            <a:defPPr>
              <a:defRPr lang="en-US"/>
            </a:defPPr>
            <a:lvl1pPr>
              <a:spcBef>
                <a:spcPct val="50000"/>
              </a:spcBef>
              <a:defRPr>
                <a:latin typeface="Arial"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panose="020B0604020202020204"/>
              </a:rPr>
              <a:t>Below Cost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7"/>
                                        </p:tgtEl>
                                        <p:attrNameLst>
                                          <p:attrName>style.visibility</p:attrName>
                                        </p:attrNameLst>
                                      </p:cBhvr>
                                      <p:to>
                                        <p:strVal val="visible"/>
                                      </p:to>
                                    </p:set>
                                    <p:animEffect transition="in" filter="wipe(left)">
                                      <p:cBhvr>
                                        <p:cTn id="7" dur="500"/>
                                        <p:tgtEl>
                                          <p:spTgt spid="119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0"/>
                                        </p:tgtEl>
                                        <p:attrNameLst>
                                          <p:attrName>style.visibility</p:attrName>
                                        </p:attrNameLst>
                                      </p:cBhvr>
                                      <p:to>
                                        <p:strVal val="visible"/>
                                      </p:to>
                                    </p:set>
                                    <p:animEffect transition="in" filter="wipe(left)">
                                      <p:cBhvr>
                                        <p:cTn id="12" dur="500"/>
                                        <p:tgtEl>
                                          <p:spTgt spid="119810"/>
                                        </p:tgtEl>
                                      </p:cBhvr>
                                    </p:animEffect>
                                  </p:childTnLst>
                                </p:cTn>
                              </p:par>
                            </p:childTnLst>
                          </p:cTn>
                        </p:par>
                        <p:par>
                          <p:cTn id="13" fill="hold" nodeType="afterGroup">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19822"/>
                                        </p:tgtEl>
                                        <p:attrNameLst>
                                          <p:attrName>style.visibility</p:attrName>
                                        </p:attrNameLst>
                                      </p:cBhvr>
                                      <p:to>
                                        <p:strVal val="visible"/>
                                      </p:to>
                                    </p:set>
                                    <p:animEffect transition="in" filter="wipe(right)">
                                      <p:cBhvr>
                                        <p:cTn id="16" dur="500"/>
                                        <p:tgtEl>
                                          <p:spTgt spid="119822"/>
                                        </p:tgtEl>
                                      </p:cBhvr>
                                    </p:animEffect>
                                  </p:childTnLst>
                                </p:cTn>
                              </p:par>
                            </p:childTnLst>
                          </p:cTn>
                        </p:par>
                        <p:par>
                          <p:cTn id="17" fill="hold" nodeType="afterGroup">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119823"/>
                                        </p:tgtEl>
                                        <p:attrNameLst>
                                          <p:attrName>style.visibility</p:attrName>
                                        </p:attrNameLst>
                                      </p:cBhvr>
                                      <p:to>
                                        <p:strVal val="visible"/>
                                      </p:to>
                                    </p:set>
                                    <p:animEffect transition="in" filter="wipe(right)">
                                      <p:cBhvr>
                                        <p:cTn id="20" dur="500"/>
                                        <p:tgtEl>
                                          <p:spTgt spid="11982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9816"/>
                                        </p:tgtEl>
                                        <p:attrNameLst>
                                          <p:attrName>style.visibility</p:attrName>
                                        </p:attrNameLst>
                                      </p:cBhvr>
                                      <p:to>
                                        <p:strVal val="visible"/>
                                      </p:to>
                                    </p:set>
                                    <p:animEffect transition="in" filter="wipe(left)">
                                      <p:cBhvr>
                                        <p:cTn id="25" dur="500"/>
                                        <p:tgtEl>
                                          <p:spTgt spid="1198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9820"/>
                                        </p:tgtEl>
                                        <p:attrNameLst>
                                          <p:attrName>style.visibility</p:attrName>
                                        </p:attrNameLst>
                                      </p:cBhvr>
                                      <p:to>
                                        <p:strVal val="visible"/>
                                      </p:to>
                                    </p:set>
                                    <p:animEffect transition="in" filter="wipe(left)">
                                      <p:cBhvr>
                                        <p:cTn id="30" dur="500"/>
                                        <p:tgtEl>
                                          <p:spTgt spid="119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6" grpId="0"/>
      <p:bldP spid="119817" grpId="0"/>
      <p:bldP spid="119820" grpId="0"/>
      <p:bldP spid="119822" grpId="0" animBg="1"/>
      <p:bldP spid="1198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Box 2"/>
          <p:cNvSpPr txBox="1">
            <a:spLocks noChangeArrowheads="1"/>
          </p:cNvSpPr>
          <p:nvPr/>
        </p:nvSpPr>
        <p:spPr bwMode="auto">
          <a:xfrm>
            <a:off x="685800" y="2286000"/>
            <a:ext cx="4953000" cy="390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857250" indent="-285750">
              <a:defRPr sz="2400">
                <a:solidFill>
                  <a:schemeClr val="tx1"/>
                </a:solidFill>
                <a:latin typeface="Times New Roman" panose="02020603050405020304" pitchFamily="18" charset="0"/>
              </a:defRPr>
            </a:lvl2pPr>
            <a:lvl3pPr marL="120015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Separate Legal Existence</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Limited Liability of Shareholders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Transferable Ownership Rights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Ability to Acquire Capital</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Continuous Life</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Corporate Management </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Government Regulations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Additional Taxes</a:t>
            </a:r>
          </a:p>
        </p:txBody>
      </p:sp>
      <p:sp>
        <p:nvSpPr>
          <p:cNvPr id="274436" name="Rectangle 12"/>
          <p:cNvSpPr>
            <a:spLocks noChangeArrowheads="1"/>
          </p:cNvSpPr>
          <p:nvPr/>
        </p:nvSpPr>
        <p:spPr bwMode="auto">
          <a:xfrm>
            <a:off x="6629400" y="3506788"/>
            <a:ext cx="2133600" cy="430887"/>
          </a:xfrm>
          <a:prstGeom prst="rect">
            <a:avLst/>
          </a:prstGeom>
          <a:solidFill>
            <a:srgbClr val="FFFFCC"/>
          </a:solidFill>
          <a:ln w="28575" cap="sq">
            <a:solidFill>
              <a:srgbClr val="CC0000"/>
            </a:solidFill>
            <a:miter lim="800000"/>
            <a:headEnd type="none" w="sm" len="sm"/>
            <a:tailEnd type="none" w="sm" len="sm"/>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200" dirty="0">
                <a:latin typeface="Liberation Sans" panose="020B0604020202020204"/>
              </a:rPr>
              <a:t>Advantages</a:t>
            </a:r>
          </a:p>
        </p:txBody>
      </p:sp>
      <p:sp>
        <p:nvSpPr>
          <p:cNvPr id="274437" name="Rectangle 15"/>
          <p:cNvSpPr>
            <a:spLocks noChangeArrowheads="1"/>
          </p:cNvSpPr>
          <p:nvPr/>
        </p:nvSpPr>
        <p:spPr bwMode="auto">
          <a:xfrm>
            <a:off x="6629400" y="5183188"/>
            <a:ext cx="2133600" cy="430887"/>
          </a:xfrm>
          <a:prstGeom prst="rect">
            <a:avLst/>
          </a:prstGeom>
          <a:solidFill>
            <a:srgbClr val="FFFFCC"/>
          </a:solidFill>
          <a:ln w="28575" cap="sq">
            <a:solidFill>
              <a:srgbClr val="CC0000"/>
            </a:solidFill>
            <a:miter lim="800000"/>
            <a:headEnd type="none" w="sm" len="sm"/>
            <a:tailEnd type="none" w="sm" len="sm"/>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200" dirty="0">
                <a:latin typeface="Liberation Sans" panose="020B0604020202020204"/>
              </a:rPr>
              <a:t>Disadvantages</a:t>
            </a:r>
          </a:p>
        </p:txBody>
      </p:sp>
      <p:sp>
        <p:nvSpPr>
          <p:cNvPr id="274438" name="AutoShape 16"/>
          <p:cNvSpPr>
            <a:spLocks/>
          </p:cNvSpPr>
          <p:nvPr/>
        </p:nvSpPr>
        <p:spPr bwMode="auto">
          <a:xfrm>
            <a:off x="5715000" y="2362200"/>
            <a:ext cx="533400" cy="2743200"/>
          </a:xfrm>
          <a:prstGeom prst="rightBrace">
            <a:avLst>
              <a:gd name="adj1" fmla="val 42857"/>
              <a:gd name="adj2" fmla="val 50000"/>
            </a:avLst>
          </a:prstGeom>
          <a:noFill/>
          <a:ln w="38100" cap="sq">
            <a:solidFill>
              <a:srgbClr val="CC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dirty="0">
              <a:latin typeface="Liberation Sans" panose="020B0604020202020204"/>
            </a:endParaRPr>
          </a:p>
        </p:txBody>
      </p:sp>
      <p:sp>
        <p:nvSpPr>
          <p:cNvPr id="274439" name="AutoShape 17"/>
          <p:cNvSpPr>
            <a:spLocks/>
          </p:cNvSpPr>
          <p:nvPr/>
        </p:nvSpPr>
        <p:spPr bwMode="auto">
          <a:xfrm>
            <a:off x="5029200" y="4724400"/>
            <a:ext cx="533400" cy="1371600"/>
          </a:xfrm>
          <a:prstGeom prst="rightBrace">
            <a:avLst>
              <a:gd name="adj1" fmla="val 21429"/>
              <a:gd name="adj2" fmla="val 50000"/>
            </a:avLst>
          </a:prstGeom>
          <a:noFill/>
          <a:ln w="38100" cap="sq">
            <a:solidFill>
              <a:srgbClr val="CC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dirty="0">
              <a:latin typeface="Liberation Sans" panose="020B0604020202020204"/>
            </a:endParaRPr>
          </a:p>
        </p:txBody>
      </p:sp>
      <p:sp>
        <p:nvSpPr>
          <p:cNvPr id="620547" name="Rectangle 3"/>
          <p:cNvSpPr>
            <a:spLocks noChangeArrowheads="1"/>
          </p:cNvSpPr>
          <p:nvPr/>
        </p:nvSpPr>
        <p:spPr bwMode="auto">
          <a:xfrm>
            <a:off x="533400" y="1219200"/>
            <a:ext cx="8229600" cy="990600"/>
          </a:xfrm>
          <a:prstGeom prst="rect">
            <a:avLst/>
          </a:prstGeom>
          <a:noFill/>
          <a:ln w="12700">
            <a:noFill/>
            <a:miter lim="800000"/>
            <a:headEnd/>
            <a:tailEnd/>
          </a:ln>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20000"/>
              </a:spcBef>
              <a:buClr>
                <a:schemeClr val="tx1"/>
              </a:buClr>
              <a:buFont typeface="Wingdings" panose="05000000000000000000" pitchFamily="2" charset="2"/>
              <a:buNone/>
            </a:pPr>
            <a:r>
              <a:rPr lang="en-US" altLang="en-US" dirty="0">
                <a:latin typeface="Liberation Sans" panose="020B0604020202020204"/>
              </a:rPr>
              <a:t>Characteristics that distinguish corporations from proprietorships and partnerships.</a:t>
            </a:r>
            <a:endParaRPr lang="en-US" altLang="en-US" b="1" dirty="0">
              <a:effectLst>
                <a:outerShdw blurRad="38100" dist="38100" dir="2700000" algn="tl">
                  <a:srgbClr val="C0C0C0"/>
                </a:outerShdw>
              </a:effectLst>
              <a:latin typeface="Liberation Sans" panose="020B0604020202020204"/>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
        <p:nvSpPr>
          <p:cNvPr id="13"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Characteristics </a:t>
            </a:r>
            <a:r>
              <a:rPr lang="en-US" altLang="en-US" sz="3200" b="1" dirty="0">
                <a:solidFill>
                  <a:srgbClr val="CC0000"/>
                </a:solidFill>
                <a:latin typeface="Liberation Sans" panose="020B0604020202020204"/>
              </a:rPr>
              <a:t>of a </a:t>
            </a:r>
            <a:r>
              <a:rPr lang="en-US" altLang="en-US" sz="3200" b="1" dirty="0" smtClean="0">
                <a:solidFill>
                  <a:srgbClr val="CC0000"/>
                </a:solidFill>
                <a:latin typeface="Liberation Sans" panose="020B0604020202020204"/>
              </a:rPr>
              <a:t>Corporation</a:t>
            </a:r>
            <a:endParaRPr lang="en-US" altLang="en-US" sz="3200" b="1" dirty="0">
              <a:solidFill>
                <a:srgbClr val="CC0000"/>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9646"/>
            <a:ext cx="8300112" cy="1831976"/>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15000"/>
              </a:lnSpc>
              <a:spcBef>
                <a:spcPct val="20000"/>
              </a:spcBef>
            </a:pPr>
            <a:r>
              <a:rPr lang="en-US" sz="2000" dirty="0">
                <a:solidFill>
                  <a:schemeClr val="bg2"/>
                </a:solidFill>
                <a:latin typeface="Liberation Sans" panose="020B0604020202020204" pitchFamily="34" charset="0"/>
              </a:rPr>
              <a:t>Salvador SA purchases 3,000 shares of its R$50 par value ordinary shares for R$180,000 cash on July 1. It will hold the shares in the treasury until resold. On November 1, the corporation sells 1,000 treasury shares for cash at R$70 per share. Journalize the treasury share transactions. </a:t>
            </a:r>
          </a:p>
        </p:txBody>
      </p:sp>
      <p:sp>
        <p:nvSpPr>
          <p:cNvPr id="25" name="Rectangle 24"/>
          <p:cNvSpPr/>
          <p:nvPr/>
        </p:nvSpPr>
        <p:spPr bwMode="auto">
          <a:xfrm>
            <a:off x="8757312" y="76200"/>
            <a:ext cx="228600" cy="1028584"/>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1" name="Text Box 5"/>
          <p:cNvSpPr txBox="1">
            <a:spLocks noChangeArrowheads="1"/>
          </p:cNvSpPr>
          <p:nvPr/>
        </p:nvSpPr>
        <p:spPr bwMode="auto">
          <a:xfrm>
            <a:off x="1447800" y="3253026"/>
            <a:ext cx="7341924" cy="86177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marL="341313" indent="-341313">
              <a:lnSpc>
                <a:spcPct val="125000"/>
              </a:lnSpc>
              <a:tabLst>
                <a:tab pos="5486400" algn="r"/>
                <a:tab pos="5718175" algn="r"/>
                <a:tab pos="7027863" algn="r"/>
              </a:tabLst>
            </a:pPr>
            <a:r>
              <a:rPr lang="en-US" dirty="0"/>
              <a:t>Treasury Shares </a:t>
            </a:r>
            <a:r>
              <a:rPr lang="en-US" dirty="0" smtClean="0"/>
              <a:t>	180,000  </a:t>
            </a:r>
          </a:p>
          <a:p>
            <a:pPr marL="341313" indent="-341313">
              <a:lnSpc>
                <a:spcPct val="125000"/>
              </a:lnSpc>
              <a:tabLst>
                <a:tab pos="5486400" algn="r"/>
                <a:tab pos="5718175" algn="r"/>
                <a:tab pos="7027863" algn="r"/>
              </a:tabLst>
            </a:pPr>
            <a:r>
              <a:rPr lang="en-US" dirty="0" smtClean="0"/>
              <a:t>	Cash  			180,000 </a:t>
            </a:r>
            <a:endParaRPr lang="en-US" altLang="en-US" dirty="0"/>
          </a:p>
        </p:txBody>
      </p:sp>
      <p:sp>
        <p:nvSpPr>
          <p:cNvPr id="22" name="Text Box 5"/>
          <p:cNvSpPr txBox="1">
            <a:spLocks noChangeArrowheads="1"/>
          </p:cNvSpPr>
          <p:nvPr/>
        </p:nvSpPr>
        <p:spPr bwMode="auto">
          <a:xfrm>
            <a:off x="457200" y="3253026"/>
            <a:ext cx="1066800" cy="47705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25000"/>
              </a:lnSpc>
            </a:pPr>
            <a:r>
              <a:rPr lang="en-US" dirty="0" smtClean="0"/>
              <a:t>July 1</a:t>
            </a:r>
            <a:endParaRPr lang="en-US" altLang="en-US" dirty="0"/>
          </a:p>
        </p:txBody>
      </p:sp>
      <p:sp>
        <p:nvSpPr>
          <p:cNvPr id="24" name="Text Box 5"/>
          <p:cNvSpPr txBox="1">
            <a:spLocks noChangeArrowheads="1"/>
          </p:cNvSpPr>
          <p:nvPr/>
        </p:nvSpPr>
        <p:spPr bwMode="auto">
          <a:xfrm>
            <a:off x="1447800" y="4267200"/>
            <a:ext cx="7341924" cy="12464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marL="341313" indent="-341313">
              <a:lnSpc>
                <a:spcPct val="125000"/>
              </a:lnSpc>
              <a:tabLst>
                <a:tab pos="5486400" algn="r"/>
                <a:tab pos="7027863" algn="r"/>
              </a:tabLst>
            </a:pPr>
            <a:r>
              <a:rPr lang="en-US" dirty="0"/>
              <a:t>Cash </a:t>
            </a:r>
            <a:r>
              <a:rPr lang="en-US" dirty="0" smtClean="0"/>
              <a:t>	70,000  </a:t>
            </a:r>
          </a:p>
          <a:p>
            <a:pPr marL="341313" indent="-341313">
              <a:lnSpc>
                <a:spcPct val="125000"/>
              </a:lnSpc>
              <a:tabLst>
                <a:tab pos="5486400" algn="r"/>
                <a:tab pos="7027863" algn="r"/>
              </a:tabLst>
            </a:pPr>
            <a:r>
              <a:rPr lang="en-US" dirty="0" smtClean="0"/>
              <a:t>	Treasury </a:t>
            </a:r>
            <a:r>
              <a:rPr lang="en-US" dirty="0"/>
              <a:t>Shares  </a:t>
            </a:r>
            <a:r>
              <a:rPr lang="en-US" dirty="0" smtClean="0"/>
              <a:t>		60,000  </a:t>
            </a:r>
          </a:p>
          <a:p>
            <a:pPr marL="341313" indent="-341313">
              <a:lnSpc>
                <a:spcPct val="125000"/>
              </a:lnSpc>
              <a:tabLst>
                <a:tab pos="5486400" algn="r"/>
                <a:tab pos="7027863" algn="r"/>
              </a:tabLst>
            </a:pPr>
            <a:r>
              <a:rPr lang="en-US" dirty="0" smtClean="0"/>
              <a:t>	Share </a:t>
            </a:r>
            <a:r>
              <a:rPr lang="en-US" dirty="0"/>
              <a:t>Premium—Treasury  </a:t>
            </a:r>
            <a:r>
              <a:rPr lang="en-US" dirty="0" smtClean="0"/>
              <a:t>		10,000  </a:t>
            </a:r>
            <a:endParaRPr lang="en-US" altLang="en-US" dirty="0"/>
          </a:p>
        </p:txBody>
      </p:sp>
      <p:sp>
        <p:nvSpPr>
          <p:cNvPr id="29" name="Text Box 5"/>
          <p:cNvSpPr txBox="1">
            <a:spLocks noChangeArrowheads="1"/>
          </p:cNvSpPr>
          <p:nvPr/>
        </p:nvSpPr>
        <p:spPr bwMode="auto">
          <a:xfrm>
            <a:off x="457200" y="4267200"/>
            <a:ext cx="1066800" cy="47705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25000"/>
              </a:lnSpc>
            </a:pPr>
            <a:r>
              <a:rPr lang="en-US" dirty="0" smtClean="0"/>
              <a:t>Nov. 1</a:t>
            </a:r>
            <a:endParaRPr lang="en-US" altLang="en-US" dirty="0"/>
          </a:p>
        </p:txBody>
      </p:sp>
      <p:sp>
        <p:nvSpPr>
          <p:cNvPr id="14" name="TextBox 13"/>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latin typeface="Liberation Sans" panose="020B0604020202020204"/>
              </a:rPr>
              <a:t>&gt;</a:t>
            </a:r>
            <a:endParaRPr lang="en-US" altLang="en-US" dirty="0">
              <a:solidFill>
                <a:schemeClr val="accent3"/>
              </a:solidFill>
              <a:latin typeface="Liberation Sans" panose="020B0604020202020204"/>
            </a:endParaRPr>
          </a:p>
        </p:txBody>
      </p:sp>
      <p:sp>
        <p:nvSpPr>
          <p:cNvPr id="18" name="TextBox 17"/>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latin typeface="Liberation Sans" panose="020B0604020202020204"/>
              </a:rPr>
              <a:t>DO IT!</a:t>
            </a:r>
            <a:endParaRPr lang="en-US" sz="3100" dirty="0">
              <a:latin typeface="Liberation Sans" panose="020B0604020202020204"/>
            </a:endParaRPr>
          </a:p>
        </p:txBody>
      </p:sp>
      <p:sp>
        <p:nvSpPr>
          <p:cNvPr id="1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3</a:t>
            </a:r>
            <a:endParaRPr lang="en-US" altLang="en-US" dirty="0">
              <a:latin typeface="Liberation Sans" panose="020B0604020202020204"/>
            </a:endParaRPr>
          </a:p>
        </p:txBody>
      </p:sp>
    </p:spTree>
    <p:extLst>
      <p:ext uri="{BB962C8B-B14F-4D97-AF65-F5344CB8AC3E}">
        <p14:creationId xmlns:p14="http://schemas.microsoft.com/office/powerpoint/2010/main" val="18722862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wipe(left)">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wipe(left)">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wipe(left)">
                                      <p:cBhvr>
                                        <p:cTn id="22" dur="500"/>
                                        <p:tgtEl>
                                          <p:spTgt spid="2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wipe(left)">
                                      <p:cBhvr>
                                        <p:cTn id="27"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bldLvl="2"/>
      <p:bldP spid="24"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609600" y="1295400"/>
            <a:ext cx="7924800" cy="22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panose="02020603050405020304" pitchFamily="18" charset="0"/>
              </a:defRPr>
            </a:lvl1pPr>
            <a:lvl2pPr marL="749300" indent="-522288">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algn="ctr"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algn="ctr"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algn="ctr"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50000"/>
              </a:spcBef>
              <a:buClr>
                <a:srgbClr val="800000"/>
              </a:buClr>
              <a:buSzPct val="95000"/>
            </a:pPr>
            <a:r>
              <a:rPr lang="en-US" altLang="en-US" dirty="0">
                <a:latin typeface="Liberation Sans" panose="020B0604020202020204"/>
              </a:rPr>
              <a:t>Typically, preference shareholders have </a:t>
            </a:r>
            <a:endParaRPr lang="en-US" altLang="en-US" dirty="0" smtClean="0">
              <a:latin typeface="Liberation Sans" panose="020B0604020202020204"/>
            </a:endParaRPr>
          </a:p>
          <a:p>
            <a:pPr algn="l">
              <a:lnSpc>
                <a:spcPct val="120000"/>
              </a:lnSpc>
              <a:spcBef>
                <a:spcPts val="0"/>
              </a:spcBef>
              <a:buClr>
                <a:srgbClr val="800000"/>
              </a:buClr>
              <a:buSzPct val="95000"/>
            </a:pPr>
            <a:r>
              <a:rPr lang="en-US" altLang="en-US" dirty="0" smtClean="0">
                <a:latin typeface="Liberation Sans" panose="020B0604020202020204"/>
              </a:rPr>
              <a:t>a </a:t>
            </a:r>
            <a:r>
              <a:rPr lang="en-US" altLang="en-US" dirty="0">
                <a:latin typeface="Liberation Sans" panose="020B0604020202020204"/>
              </a:rPr>
              <a:t>priority as to </a:t>
            </a:r>
          </a:p>
          <a:p>
            <a:pPr lvl="1" algn="l">
              <a:lnSpc>
                <a:spcPct val="120000"/>
              </a:lnSpc>
              <a:spcBef>
                <a:spcPct val="50000"/>
              </a:spcBef>
              <a:buSzPct val="100000"/>
              <a:buFontTx/>
              <a:buAutoNum type="arabicPeriod"/>
            </a:pPr>
            <a:r>
              <a:rPr lang="en-US" altLang="en-US" dirty="0">
                <a:latin typeface="Liberation Sans" panose="020B0604020202020204"/>
              </a:rPr>
              <a:t>distributions of earnings (dividends) and </a:t>
            </a:r>
          </a:p>
          <a:p>
            <a:pPr lvl="1" algn="l">
              <a:lnSpc>
                <a:spcPct val="120000"/>
              </a:lnSpc>
              <a:spcBef>
                <a:spcPct val="50000"/>
              </a:spcBef>
              <a:buSzPct val="100000"/>
              <a:buFontTx/>
              <a:buAutoNum type="arabicPeriod"/>
            </a:pPr>
            <a:r>
              <a:rPr lang="en-US" altLang="en-US" dirty="0">
                <a:latin typeface="Liberation Sans" panose="020B0604020202020204"/>
              </a:rPr>
              <a:t>assets in the event of liquidation.</a:t>
            </a:r>
          </a:p>
        </p:txBody>
      </p:sp>
      <p:sp>
        <p:nvSpPr>
          <p:cNvPr id="111621" name="Rectangle 5"/>
          <p:cNvSpPr>
            <a:spLocks noChangeArrowheads="1"/>
          </p:cNvSpPr>
          <p:nvPr/>
        </p:nvSpPr>
        <p:spPr bwMode="auto">
          <a:xfrm>
            <a:off x="609600" y="4649399"/>
            <a:ext cx="8001000" cy="864301"/>
          </a:xfrm>
          <a:prstGeom prst="rect">
            <a:avLst/>
          </a:prstGeom>
          <a:solidFill>
            <a:schemeClr val="accent3"/>
          </a:solidFill>
          <a:ln w="19050" cap="sq">
            <a:solidFill>
              <a:schemeClr val="tx1"/>
            </a:solidFill>
            <a:miter lim="800000"/>
            <a:headEnd/>
            <a:tailEnd/>
          </a:ln>
          <a:effectLst>
            <a:innerShdw blurRad="114300">
              <a:prstClr val="black"/>
            </a:innerShdw>
          </a:effectLst>
        </p:spPr>
        <p:txBody>
          <a:bodyPr anchor="ctr" anchorCtr="0">
            <a:noAutofit/>
          </a:bodyPr>
          <a:lstStyle/>
          <a:p>
            <a:pPr marL="111125" algn="l">
              <a:lnSpc>
                <a:spcPct val="110000"/>
              </a:lnSpc>
              <a:spcBef>
                <a:spcPct val="35000"/>
              </a:spcBef>
            </a:pPr>
            <a:r>
              <a:rPr lang="en-US" altLang="en-US" sz="2000" dirty="0">
                <a:solidFill>
                  <a:srgbClr val="000000"/>
                </a:solidFill>
                <a:latin typeface="Liberation Sans" panose="020B0604020202020204"/>
              </a:rPr>
              <a:t>Accounting</a:t>
            </a:r>
            <a:r>
              <a:rPr lang="en-US" altLang="en-US" sz="1900" dirty="0">
                <a:solidFill>
                  <a:srgbClr val="000000"/>
                </a:solidFill>
                <a:latin typeface="Liberation Sans" panose="020B0604020202020204"/>
              </a:rPr>
              <a:t> for preference shares at issuance is similar to that for ordinary shares.</a:t>
            </a:r>
          </a:p>
        </p:txBody>
      </p:sp>
      <p:sp>
        <p:nvSpPr>
          <p:cNvPr id="20787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a:solidFill>
                  <a:srgbClr val="CC0000"/>
                </a:solidFill>
                <a:latin typeface="Liberation Sans" panose="020B0604020202020204"/>
              </a:rPr>
              <a:t>Accounting for Preference Shares</a:t>
            </a:r>
          </a:p>
        </p:txBody>
      </p:sp>
      <p:sp>
        <p:nvSpPr>
          <p:cNvPr id="11162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4</a:t>
            </a:r>
            <a:endParaRPr lang="en-US" altLang="en-US" dirty="0">
              <a:latin typeface="Liberation Sans" panose="020B0604020202020204"/>
            </a:endParaRPr>
          </a:p>
        </p:txBody>
      </p:sp>
      <p:cxnSp>
        <p:nvCxnSpPr>
          <p:cNvPr id="8" name="Straight Connector 7"/>
          <p:cNvCxnSpPr/>
          <p:nvPr/>
        </p:nvCxnSpPr>
        <p:spPr bwMode="auto">
          <a:xfrm>
            <a:off x="6477000" y="990600"/>
            <a:ext cx="0" cy="9906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Rectangle 8"/>
          <p:cNvSpPr/>
          <p:nvPr/>
        </p:nvSpPr>
        <p:spPr>
          <a:xfrm>
            <a:off x="6553200" y="1058861"/>
            <a:ext cx="2362200" cy="1015663"/>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4</a:t>
            </a:r>
            <a:endParaRPr lang="en-US" sz="1400" b="1" i="0" dirty="0">
              <a:solidFill>
                <a:srgbClr val="FF3300"/>
              </a:solidFill>
              <a:latin typeface="Liberation Sans" panose="020B0604020202020204"/>
            </a:endParaRPr>
          </a:p>
          <a:p>
            <a:pPr algn="l"/>
            <a:r>
              <a:rPr lang="en-US" sz="1400" b="1" dirty="0" smtClean="0">
                <a:latin typeface="Liberation Sans" panose="020B0604020202020204"/>
              </a:rPr>
              <a:t>Differentiate preference shares from ordinary shares.</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609600" y="1295400"/>
            <a:ext cx="8001000" cy="1295400"/>
          </a:xfrm>
          <a:prstGeom prst="rect">
            <a:avLst/>
          </a:prstGeom>
          <a:solidFill>
            <a:schemeClr val="bg1"/>
          </a:solid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31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50000"/>
              </a:spcBef>
              <a:buClr>
                <a:schemeClr val="accent2"/>
              </a:buClr>
              <a:buSzPct val="75000"/>
              <a:buFont typeface="Wingdings" panose="05000000000000000000" pitchFamily="2" charset="2"/>
              <a:buNone/>
            </a:pPr>
            <a:r>
              <a:rPr lang="en-US" altLang="en-US" sz="2200" b="1" dirty="0">
                <a:latin typeface="Liberation Sans" panose="020B0604020202020204"/>
              </a:rPr>
              <a:t>Illustration</a:t>
            </a:r>
            <a:r>
              <a:rPr lang="en-US" altLang="en-US" sz="2200" b="1" dirty="0" smtClean="0">
                <a:latin typeface="Liberation Sans" panose="020B0604020202020204"/>
              </a:rPr>
              <a:t>:</a:t>
            </a:r>
            <a:r>
              <a:rPr lang="en-US" altLang="en-US" sz="2200" dirty="0" smtClean="0">
                <a:latin typeface="Liberation Sans" panose="020B0604020202020204"/>
              </a:rPr>
              <a:t> </a:t>
            </a:r>
            <a:r>
              <a:rPr lang="en-US" altLang="en-US" sz="2200" dirty="0">
                <a:latin typeface="Liberation Sans" panose="020B0604020202020204"/>
              </a:rPr>
              <a:t>Stine Corporation issues 10,000 shares of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10 par value preference shares for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12 cash per share. Journalize the issuance of the preference shares.</a:t>
            </a:r>
          </a:p>
        </p:txBody>
      </p:sp>
      <p:sp>
        <p:nvSpPr>
          <p:cNvPr id="47109" name="Rectangle 15"/>
          <p:cNvSpPr>
            <a:spLocks noChangeArrowheads="1"/>
          </p:cNvSpPr>
          <p:nvPr/>
        </p:nvSpPr>
        <p:spPr bwMode="auto">
          <a:xfrm>
            <a:off x="830263" y="28956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a:tabLst>
                <a:tab pos="5943600" algn="r"/>
              </a:tabLst>
              <a:defRPr sz="2400">
                <a:solidFill>
                  <a:schemeClr val="tx1"/>
                </a:solidFill>
                <a:latin typeface="Times New Roman" panose="02020603050405020304" pitchFamily="18" charset="0"/>
              </a:defRPr>
            </a:lvl1pPr>
            <a:lvl2pPr marL="742950" indent="-285750">
              <a:tabLst>
                <a:tab pos="5943600" algn="r"/>
              </a:tabLst>
              <a:defRPr sz="2400">
                <a:solidFill>
                  <a:schemeClr val="tx1"/>
                </a:solidFill>
                <a:latin typeface="Times New Roman" panose="02020603050405020304" pitchFamily="18" charset="0"/>
              </a:defRPr>
            </a:lvl2pPr>
            <a:lvl3pPr marL="1143000" indent="-228600">
              <a:tabLst>
                <a:tab pos="5943600" algn="r"/>
              </a:tabLst>
              <a:defRPr sz="2400">
                <a:solidFill>
                  <a:schemeClr val="tx1"/>
                </a:solidFill>
                <a:latin typeface="Times New Roman" panose="02020603050405020304" pitchFamily="18" charset="0"/>
              </a:defRPr>
            </a:lvl3pPr>
            <a:lvl4pPr marL="1600200" indent="-228600">
              <a:tabLst>
                <a:tab pos="5943600" algn="r"/>
              </a:tabLst>
              <a:defRPr sz="2400">
                <a:solidFill>
                  <a:schemeClr val="tx1"/>
                </a:solidFill>
                <a:latin typeface="Times New Roman" panose="02020603050405020304" pitchFamily="18" charset="0"/>
              </a:defRPr>
            </a:lvl4pPr>
            <a:lvl5pPr marL="2057400" indent="-228600">
              <a:tabLst>
                <a:tab pos="59436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9436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9436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9436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94360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Cash	120,000</a:t>
            </a:r>
          </a:p>
        </p:txBody>
      </p:sp>
      <p:sp>
        <p:nvSpPr>
          <p:cNvPr id="47110" name="Rectangle 16"/>
          <p:cNvSpPr>
            <a:spLocks noChangeArrowheads="1"/>
          </p:cNvSpPr>
          <p:nvPr/>
        </p:nvSpPr>
        <p:spPr bwMode="auto">
          <a:xfrm>
            <a:off x="838200" y="3413125"/>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marL="457200" indent="-457200">
              <a:tabLst>
                <a:tab pos="7258050" algn="r"/>
              </a:tabLst>
              <a:defRPr sz="2400">
                <a:solidFill>
                  <a:schemeClr val="tx1"/>
                </a:solidFill>
                <a:latin typeface="Times New Roman" panose="02020603050405020304" pitchFamily="18" charset="0"/>
              </a:defRPr>
            </a:lvl1pPr>
            <a:lvl2pPr marL="971550" indent="-285750">
              <a:tabLst>
                <a:tab pos="7258050" algn="r"/>
              </a:tabLst>
              <a:defRPr sz="2400">
                <a:solidFill>
                  <a:schemeClr val="tx1"/>
                </a:solidFill>
                <a:latin typeface="Times New Roman" panose="02020603050405020304" pitchFamily="18" charset="0"/>
              </a:defRPr>
            </a:lvl2pPr>
            <a:lvl3pPr marL="1314450" indent="-228600">
              <a:tabLst>
                <a:tab pos="7258050" algn="r"/>
              </a:tabLst>
              <a:defRPr sz="2400">
                <a:solidFill>
                  <a:schemeClr val="tx1"/>
                </a:solidFill>
                <a:latin typeface="Times New Roman" panose="02020603050405020304" pitchFamily="18" charset="0"/>
              </a:defRPr>
            </a:lvl3pPr>
            <a:lvl4pPr marL="1657350" indent="-228600">
              <a:tabLst>
                <a:tab pos="7258050" algn="r"/>
              </a:tabLst>
              <a:defRPr sz="2400">
                <a:solidFill>
                  <a:schemeClr val="tx1"/>
                </a:solidFill>
                <a:latin typeface="Times New Roman" panose="02020603050405020304" pitchFamily="18" charset="0"/>
              </a:defRPr>
            </a:lvl4pPr>
            <a:lvl5pPr marL="2057400" indent="-228600">
              <a:tabLst>
                <a:tab pos="725805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725805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725805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725805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725805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	Share </a:t>
            </a:r>
            <a:r>
              <a:rPr lang="en-US" altLang="en-US" sz="2200" dirty="0" smtClean="0">
                <a:solidFill>
                  <a:schemeClr val="bg2"/>
                </a:solidFill>
                <a:latin typeface="Liberation Sans" panose="020B0604020202020204"/>
              </a:rPr>
              <a:t> Capital—Preference </a:t>
            </a:r>
            <a:r>
              <a:rPr lang="en-US" altLang="en-US" sz="2000" dirty="0" smtClean="0">
                <a:solidFill>
                  <a:schemeClr val="bg2"/>
                </a:solidFill>
                <a:latin typeface="Liberation Sans" panose="020B0604020202020204"/>
              </a:rPr>
              <a:t>(</a:t>
            </a:r>
            <a:r>
              <a:rPr lang="en-US" altLang="en-US" sz="2000" dirty="0">
                <a:solidFill>
                  <a:schemeClr val="bg2"/>
                </a:solidFill>
                <a:latin typeface="Liberation Sans" panose="020B0604020202020204"/>
              </a:rPr>
              <a:t>10,000 x </a:t>
            </a:r>
            <a:r>
              <a:rPr lang="en-US" altLang="en-US" sz="2000" dirty="0">
                <a:solidFill>
                  <a:schemeClr val="bg2"/>
                </a:solidFill>
                <a:latin typeface="Liberation Sans" panose="020B0604020202020204"/>
                <a:cs typeface="Arial" panose="020B0604020202020204" pitchFamily="34" charset="0"/>
              </a:rPr>
              <a:t>€</a:t>
            </a:r>
            <a:r>
              <a:rPr lang="en-US" altLang="en-US" sz="2000" dirty="0">
                <a:solidFill>
                  <a:schemeClr val="bg2"/>
                </a:solidFill>
                <a:latin typeface="Liberation Sans" panose="020B0604020202020204"/>
              </a:rPr>
              <a:t>10)</a:t>
            </a:r>
            <a:r>
              <a:rPr lang="en-US" altLang="en-US" sz="2200" dirty="0">
                <a:solidFill>
                  <a:schemeClr val="bg2"/>
                </a:solidFill>
                <a:latin typeface="Liberation Sans" panose="020B0604020202020204"/>
              </a:rPr>
              <a:t>   	100,000</a:t>
            </a:r>
          </a:p>
        </p:txBody>
      </p:sp>
      <p:sp>
        <p:nvSpPr>
          <p:cNvPr id="47111" name="Rectangle 17"/>
          <p:cNvSpPr>
            <a:spLocks noChangeArrowheads="1"/>
          </p:cNvSpPr>
          <p:nvPr/>
        </p:nvSpPr>
        <p:spPr bwMode="auto">
          <a:xfrm>
            <a:off x="830263" y="3946525"/>
            <a:ext cx="7848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lstStyle>
            <a:lvl1pPr marL="457200" indent="-457200">
              <a:tabLst>
                <a:tab pos="7258050" algn="r"/>
              </a:tabLst>
              <a:defRPr sz="2400">
                <a:solidFill>
                  <a:schemeClr val="tx1"/>
                </a:solidFill>
                <a:latin typeface="Times New Roman" panose="02020603050405020304" pitchFamily="18" charset="0"/>
              </a:defRPr>
            </a:lvl1pPr>
            <a:lvl2pPr marL="971550" indent="-285750">
              <a:tabLst>
                <a:tab pos="7258050" algn="r"/>
              </a:tabLst>
              <a:defRPr sz="2400">
                <a:solidFill>
                  <a:schemeClr val="tx1"/>
                </a:solidFill>
                <a:latin typeface="Times New Roman" panose="02020603050405020304" pitchFamily="18" charset="0"/>
              </a:defRPr>
            </a:lvl2pPr>
            <a:lvl3pPr marL="1314450" indent="-228600">
              <a:tabLst>
                <a:tab pos="7258050" algn="r"/>
              </a:tabLst>
              <a:defRPr sz="2400">
                <a:solidFill>
                  <a:schemeClr val="tx1"/>
                </a:solidFill>
                <a:latin typeface="Times New Roman" panose="02020603050405020304" pitchFamily="18" charset="0"/>
              </a:defRPr>
            </a:lvl3pPr>
            <a:lvl4pPr marL="1657350" indent="-228600">
              <a:tabLst>
                <a:tab pos="7258050" algn="r"/>
              </a:tabLst>
              <a:defRPr sz="2400">
                <a:solidFill>
                  <a:schemeClr val="tx1"/>
                </a:solidFill>
                <a:latin typeface="Times New Roman" panose="02020603050405020304" pitchFamily="18" charset="0"/>
              </a:defRPr>
            </a:lvl4pPr>
            <a:lvl5pPr marL="2057400" indent="-228600">
              <a:tabLst>
                <a:tab pos="725805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725805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725805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725805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7258050" algn="r"/>
              </a:tabLst>
              <a:defRPr sz="2400">
                <a:solidFill>
                  <a:schemeClr val="tx1"/>
                </a:solidFill>
                <a:latin typeface="Times New Roman" panose="02020603050405020304" pitchFamily="18" charset="0"/>
              </a:defRPr>
            </a:lvl9pPr>
          </a:lstStyle>
          <a:p>
            <a:pPr algn="l">
              <a:spcBef>
                <a:spcPct val="20000"/>
              </a:spcBef>
              <a:buClr>
                <a:schemeClr val="accent2"/>
              </a:buClr>
              <a:buSzPct val="75000"/>
              <a:buFont typeface="Wingdings" panose="05000000000000000000" pitchFamily="2" charset="2"/>
              <a:buNone/>
            </a:pPr>
            <a:r>
              <a:rPr lang="en-US" altLang="en-US" sz="2200" dirty="0">
                <a:solidFill>
                  <a:schemeClr val="bg2"/>
                </a:solidFill>
                <a:latin typeface="Liberation Sans" panose="020B0604020202020204"/>
              </a:rPr>
              <a:t>	Share </a:t>
            </a:r>
            <a:r>
              <a:rPr lang="en-US" altLang="en-US" sz="2200" dirty="0" smtClean="0">
                <a:solidFill>
                  <a:schemeClr val="bg2"/>
                </a:solidFill>
                <a:latin typeface="Liberation Sans" panose="020B0604020202020204"/>
              </a:rPr>
              <a:t>Premium—Preference </a:t>
            </a:r>
            <a:r>
              <a:rPr lang="en-US" altLang="en-US" sz="2200" dirty="0">
                <a:solidFill>
                  <a:schemeClr val="bg2"/>
                </a:solidFill>
                <a:latin typeface="Liberation Sans" panose="020B0604020202020204"/>
              </a:rPr>
              <a:t>	20,000</a:t>
            </a:r>
          </a:p>
        </p:txBody>
      </p:sp>
      <p:sp>
        <p:nvSpPr>
          <p:cNvPr id="47112" name="Rectangle 19"/>
          <p:cNvSpPr>
            <a:spLocks noChangeArrowheads="1"/>
          </p:cNvSpPr>
          <p:nvPr/>
        </p:nvSpPr>
        <p:spPr bwMode="auto">
          <a:xfrm>
            <a:off x="609600" y="5393515"/>
            <a:ext cx="8001000" cy="503270"/>
          </a:xfrm>
          <a:prstGeom prst="rect">
            <a:avLst/>
          </a:prstGeom>
          <a:solidFill>
            <a:schemeClr val="accent3"/>
          </a:solidFill>
          <a:ln w="19050" cap="sq">
            <a:solidFill>
              <a:schemeClr val="tx1"/>
            </a:solidFill>
            <a:miter lim="800000"/>
            <a:headEnd/>
            <a:tailEnd/>
          </a:ln>
          <a:effectLst>
            <a:innerShdw blurRad="114300">
              <a:prstClr val="black"/>
            </a:innerShdw>
          </a:effectLst>
        </p:spPr>
        <p:txBody>
          <a:bodyPr anchor="ctr" anchorCtr="0">
            <a:noAutofit/>
          </a:bodyPr>
          <a:lstStyle/>
          <a:p>
            <a:pPr marL="111125" algn="l">
              <a:lnSpc>
                <a:spcPct val="110000"/>
              </a:lnSpc>
              <a:spcBef>
                <a:spcPct val="35000"/>
              </a:spcBef>
            </a:pPr>
            <a:r>
              <a:rPr lang="en-US" altLang="en-US" sz="2000" dirty="0">
                <a:solidFill>
                  <a:srgbClr val="000000"/>
                </a:solidFill>
                <a:latin typeface="Liberation Sans" panose="020B0604020202020204"/>
              </a:rPr>
              <a:t>Preference shares may have a par value or no-par value.</a:t>
            </a:r>
          </a:p>
        </p:txBody>
      </p:sp>
      <p:sp>
        <p:nvSpPr>
          <p:cNvPr id="10"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a:solidFill>
                  <a:srgbClr val="CC0000"/>
                </a:solidFill>
                <a:latin typeface="Liberation Sans" panose="020B0604020202020204"/>
              </a:rPr>
              <a:t>Accounting for Preference Shares</a:t>
            </a:r>
          </a:p>
        </p:txBody>
      </p:sp>
      <p:sp>
        <p:nvSpPr>
          <p:cNvPr id="1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4</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wipe(left)">
                                      <p:cBhvr>
                                        <p:cTn id="7" dur="500"/>
                                        <p:tgtEl>
                                          <p:spTgt spid="47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10"/>
                                        </p:tgtEl>
                                        <p:attrNameLst>
                                          <p:attrName>style.visibility</p:attrName>
                                        </p:attrNameLst>
                                      </p:cBhvr>
                                      <p:to>
                                        <p:strVal val="visible"/>
                                      </p:to>
                                    </p:set>
                                    <p:animEffect transition="in" filter="wipe(left)">
                                      <p:cBhvr>
                                        <p:cTn id="12" dur="500"/>
                                        <p:tgtEl>
                                          <p:spTgt spid="471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111"/>
                                        </p:tgtEl>
                                        <p:attrNameLst>
                                          <p:attrName>style.visibility</p:attrName>
                                        </p:attrNameLst>
                                      </p:cBhvr>
                                      <p:to>
                                        <p:strVal val="visible"/>
                                      </p:to>
                                    </p:set>
                                    <p:animEffect transition="in" filter="wipe(left)">
                                      <p:cBhvr>
                                        <p:cTn id="17" dur="5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10" grpId="0"/>
      <p:bldP spid="471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bwMode="auto">
          <a:xfrm>
            <a:off x="838200" y="1905000"/>
            <a:ext cx="7924800" cy="3630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pPr marL="457200" indent="-457200">
              <a:lnSpc>
                <a:spcPct val="125000"/>
              </a:lnSpc>
              <a:spcBef>
                <a:spcPct val="60000"/>
              </a:spcBef>
              <a:buClr>
                <a:srgbClr val="CC0000"/>
              </a:buClr>
              <a:buSzPct val="80000"/>
              <a:buFont typeface="Wingdings" panose="05000000000000000000" pitchFamily="2" charset="2"/>
              <a:buChar char="u"/>
            </a:pPr>
            <a:r>
              <a:rPr lang="en-US" altLang="en-US" sz="2200" b="0" dirty="0" smtClean="0">
                <a:solidFill>
                  <a:srgbClr val="000000"/>
                </a:solidFill>
                <a:effectLst/>
                <a:latin typeface="Liberation Sans" panose="020B0604020202020204"/>
              </a:rPr>
              <a:t>Right to receive dividends before ordinary shareholders.</a:t>
            </a:r>
          </a:p>
          <a:p>
            <a:pPr marL="457200" indent="-457200">
              <a:lnSpc>
                <a:spcPct val="125000"/>
              </a:lnSpc>
              <a:spcBef>
                <a:spcPct val="60000"/>
              </a:spcBef>
              <a:buClr>
                <a:srgbClr val="CC0000"/>
              </a:buClr>
              <a:buSzPct val="80000"/>
              <a:buFont typeface="Wingdings" panose="05000000000000000000" pitchFamily="2" charset="2"/>
              <a:buChar char="u"/>
            </a:pPr>
            <a:r>
              <a:rPr lang="en-US" altLang="en-US" sz="2200" dirty="0" smtClean="0">
                <a:solidFill>
                  <a:schemeClr val="hlink"/>
                </a:solidFill>
                <a:effectLst/>
                <a:latin typeface="Liberation Sans" panose="020B0604020202020204"/>
              </a:rPr>
              <a:t>Cumulative Dividend</a:t>
            </a:r>
            <a:r>
              <a:rPr lang="en-US" altLang="en-US" sz="2200" b="0" dirty="0" smtClean="0">
                <a:solidFill>
                  <a:srgbClr val="00FFFF"/>
                </a:solidFill>
                <a:effectLst/>
                <a:latin typeface="Liberation Sans" panose="020B0604020202020204"/>
              </a:rPr>
              <a:t> </a:t>
            </a:r>
            <a:r>
              <a:rPr lang="en-US" altLang="en-US" sz="2200" b="0" dirty="0" smtClean="0">
                <a:solidFill>
                  <a:srgbClr val="000000"/>
                </a:solidFill>
                <a:effectLst/>
                <a:latin typeface="Liberation Sans" panose="020B0604020202020204"/>
              </a:rPr>
              <a:t>– preference shareholders must be paid both current-year dividends and any unpaid prior-year dividends before ordinary shareholders receive dividends.</a:t>
            </a:r>
          </a:p>
          <a:p>
            <a:pPr marL="457200" indent="-457200">
              <a:lnSpc>
                <a:spcPct val="125000"/>
              </a:lnSpc>
              <a:spcBef>
                <a:spcPct val="60000"/>
              </a:spcBef>
              <a:buClr>
                <a:srgbClr val="CC0000"/>
              </a:buClr>
              <a:buSzPct val="80000"/>
              <a:buFont typeface="Wingdings" panose="05000000000000000000" pitchFamily="2" charset="2"/>
              <a:buChar char="u"/>
            </a:pPr>
            <a:r>
              <a:rPr lang="en-US" altLang="en-US" sz="2200" b="0" dirty="0" smtClean="0">
                <a:solidFill>
                  <a:srgbClr val="000000"/>
                </a:solidFill>
                <a:effectLst/>
                <a:latin typeface="Liberation Sans" panose="020B0604020202020204"/>
              </a:rPr>
              <a:t>No obligation exists until board of directors declares a dividend.</a:t>
            </a:r>
          </a:p>
          <a:p>
            <a:pPr marL="457200" indent="-457200">
              <a:lnSpc>
                <a:spcPct val="125000"/>
              </a:lnSpc>
              <a:spcBef>
                <a:spcPct val="60000"/>
              </a:spcBef>
              <a:buClr>
                <a:srgbClr val="CC0000"/>
              </a:buClr>
              <a:buSzPct val="80000"/>
              <a:buFont typeface="Wingdings" panose="05000000000000000000" pitchFamily="2" charset="2"/>
              <a:buChar char="u"/>
            </a:pPr>
            <a:r>
              <a:rPr lang="en-US" altLang="en-US" sz="2200" b="0" dirty="0" smtClean="0">
                <a:solidFill>
                  <a:srgbClr val="000000"/>
                </a:solidFill>
                <a:effectLst/>
                <a:latin typeface="Liberation Sans" panose="020B0604020202020204"/>
              </a:rPr>
              <a:t>Liquidation preference.</a:t>
            </a:r>
          </a:p>
        </p:txBody>
      </p:sp>
      <p:sp>
        <p:nvSpPr>
          <p:cNvPr id="48135" name="Rectangle 2"/>
          <p:cNvSpPr>
            <a:spLocks noChangeArrowheads="1"/>
          </p:cNvSpPr>
          <p:nvPr/>
        </p:nvSpPr>
        <p:spPr bwMode="auto">
          <a:xfrm>
            <a:off x="609600" y="1295400"/>
            <a:ext cx="80010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700" b="1" dirty="0" smtClean="0">
                <a:solidFill>
                  <a:srgbClr val="006600"/>
                </a:solidFill>
                <a:latin typeface="Liberation Sans" panose="020B0604020202020204"/>
              </a:rPr>
              <a:t>DIVIDEND PREFERENCES</a:t>
            </a:r>
            <a:endParaRPr lang="en-US" altLang="en-US" sz="2700" b="1" dirty="0">
              <a:solidFill>
                <a:srgbClr val="006600"/>
              </a:solidFill>
              <a:latin typeface="Liberation Sans" panose="020B0604020202020204"/>
            </a:endParaRPr>
          </a:p>
        </p:txBody>
      </p:sp>
      <p:sp>
        <p:nvSpPr>
          <p:cNvPr id="7"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a:solidFill>
                  <a:srgbClr val="CC0000"/>
                </a:solidFill>
                <a:latin typeface="Liberation Sans" panose="020B0604020202020204"/>
              </a:rPr>
              <a:t>Accounting for Preference Shares</a:t>
            </a:r>
          </a:p>
        </p:txBody>
      </p:sp>
      <p:sp>
        <p:nvSpPr>
          <p:cNvPr id="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4</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8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84700"/>
            <a:ext cx="7239000" cy="151130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078" name="Rectangle 2"/>
          <p:cNvSpPr>
            <a:spLocks noChangeArrowheads="1"/>
          </p:cNvSpPr>
          <p:nvPr/>
        </p:nvSpPr>
        <p:spPr bwMode="auto">
          <a:xfrm>
            <a:off x="609600" y="1295400"/>
            <a:ext cx="8001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30000"/>
              </a:spcBef>
            </a:pPr>
            <a:r>
              <a:rPr lang="en-US" altLang="en-US" sz="2700" b="1" dirty="0" smtClean="0">
                <a:latin typeface="Liberation Sans" panose="020B0604020202020204"/>
              </a:rPr>
              <a:t>CUMULATIVE DIVIDEND</a:t>
            </a:r>
            <a:endParaRPr lang="en-US" altLang="en-US" sz="2700" b="1" dirty="0">
              <a:latin typeface="Liberation Sans" panose="020B0604020202020204"/>
            </a:endParaRPr>
          </a:p>
        </p:txBody>
      </p:sp>
      <p:sp>
        <p:nvSpPr>
          <p:cNvPr id="131079" name="Rectangle 4"/>
          <p:cNvSpPr>
            <a:spLocks noChangeArrowheads="1"/>
          </p:cNvSpPr>
          <p:nvPr/>
        </p:nvSpPr>
        <p:spPr bwMode="auto">
          <a:xfrm>
            <a:off x="609600" y="1905000"/>
            <a:ext cx="8001000" cy="2514600"/>
          </a:xfrm>
          <a:prstGeom prst="rect">
            <a:avLst/>
          </a:prstGeom>
          <a:solidFill>
            <a:schemeClr val="bg1"/>
          </a:solid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50000"/>
              </a:spcBef>
              <a:buClr>
                <a:schemeClr val="accent2"/>
              </a:buClr>
              <a:buSzPct val="75000"/>
              <a:buFont typeface="Wingdings" panose="05000000000000000000" pitchFamily="2" charset="2"/>
              <a:buNone/>
            </a:pPr>
            <a:r>
              <a:rPr lang="en-US" altLang="en-US" sz="2100" b="1" dirty="0">
                <a:latin typeface="Liberation Sans" panose="020B0604020202020204"/>
              </a:rPr>
              <a:t>Illustration</a:t>
            </a:r>
            <a:r>
              <a:rPr lang="en-US" altLang="en-US" sz="2100" b="1" dirty="0" smtClean="0">
                <a:latin typeface="Liberation Sans" panose="020B0604020202020204"/>
              </a:rPr>
              <a:t>: </a:t>
            </a:r>
            <a:r>
              <a:rPr lang="en-US" altLang="en-US" sz="2100" dirty="0">
                <a:latin typeface="Liberation Sans" panose="020B0604020202020204"/>
              </a:rPr>
              <a:t>Scientific Leasing has 5,000 shares of 7%,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100 par value, cumulative preference shares outstanding. Each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100 share pays a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7 dividend (.07 x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100). The annual dividend is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35,000 (5,000 x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7 per share). If dividends are two years in arrears, preference shareholders are entitled to receive the following dividends in the current year.</a:t>
            </a:r>
          </a:p>
        </p:txBody>
      </p:sp>
      <p:sp>
        <p:nvSpPr>
          <p:cNvPr id="12"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a:solidFill>
                  <a:srgbClr val="CC0000"/>
                </a:solidFill>
                <a:latin typeface="Liberation Sans" panose="020B0604020202020204"/>
              </a:rPr>
              <a:t>Accounting for Preference Shares</a:t>
            </a:r>
          </a:p>
        </p:txBody>
      </p:sp>
      <p:sp>
        <p:nvSpPr>
          <p:cNvPr id="1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4</a:t>
            </a:r>
            <a:endParaRPr lang="en-US" altLang="en-US" dirty="0">
              <a:latin typeface="Liberation Sans" panose="020B0604020202020204"/>
            </a:endParaRPr>
          </a:p>
        </p:txBody>
      </p:sp>
      <p:pic>
        <p:nvPicPr>
          <p:cNvPr id="2" name="Picture 1"/>
          <p:cNvPicPr preferRelativeResize="0">
            <a:picLocks/>
          </p:cNvPicPr>
          <p:nvPr/>
        </p:nvPicPr>
        <p:blipFill>
          <a:blip r:embed="rId4"/>
          <a:stretch>
            <a:fillRect/>
          </a:stretch>
        </p:blipFill>
        <p:spPr>
          <a:xfrm>
            <a:off x="4062817" y="4714866"/>
            <a:ext cx="4014383" cy="329302"/>
          </a:xfrm>
          <a:prstGeom prst="rect">
            <a:avLst/>
          </a:prstGeom>
        </p:spPr>
      </p:pic>
      <p:pic>
        <p:nvPicPr>
          <p:cNvPr id="16" name="Picture 15"/>
          <p:cNvPicPr preferRelativeResize="0">
            <a:picLocks/>
          </p:cNvPicPr>
          <p:nvPr/>
        </p:nvPicPr>
        <p:blipFill>
          <a:blip r:embed="rId4"/>
          <a:stretch>
            <a:fillRect/>
          </a:stretch>
        </p:blipFill>
        <p:spPr>
          <a:xfrm>
            <a:off x="4434485" y="5047278"/>
            <a:ext cx="3649439" cy="329302"/>
          </a:xfrm>
          <a:prstGeom prst="rect">
            <a:avLst/>
          </a:prstGeom>
        </p:spPr>
      </p:pic>
      <p:pic>
        <p:nvPicPr>
          <p:cNvPr id="17" name="Picture 16"/>
          <p:cNvPicPr preferRelativeResize="0">
            <a:picLocks/>
          </p:cNvPicPr>
          <p:nvPr/>
        </p:nvPicPr>
        <p:blipFill>
          <a:blip r:embed="rId4"/>
          <a:stretch>
            <a:fillRect/>
          </a:stretch>
        </p:blipFill>
        <p:spPr>
          <a:xfrm>
            <a:off x="5940987" y="5472329"/>
            <a:ext cx="2060013" cy="362232"/>
          </a:xfrm>
          <a:prstGeom prst="rect">
            <a:avLst/>
          </a:prstGeom>
        </p:spPr>
      </p:pic>
      <p:sp>
        <p:nvSpPr>
          <p:cNvPr id="3" name="Rectangle 2"/>
          <p:cNvSpPr/>
          <p:nvPr/>
        </p:nvSpPr>
        <p:spPr>
          <a:xfrm>
            <a:off x="838200" y="6161102"/>
            <a:ext cx="396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a:rPr>
              <a:t>Illustration 11-11 </a:t>
            </a:r>
            <a:endParaRPr lang="en-US" sz="1200" b="1" dirty="0" smtClean="0">
              <a:latin typeface="Liberation Sans" panose="020B0604020202020204"/>
            </a:endParaRPr>
          </a:p>
          <a:p>
            <a:pPr algn="l"/>
            <a:r>
              <a:rPr lang="en-US" sz="1200" dirty="0" smtClean="0">
                <a:latin typeface="Liberation Sans" panose="020B0604020202020204"/>
              </a:rPr>
              <a:t>Computation </a:t>
            </a:r>
            <a:r>
              <a:rPr lang="en-US" sz="1200" dirty="0">
                <a:latin typeface="Liberation Sans" panose="020B0604020202020204"/>
              </a:rPr>
              <a:t>of total dividends to preference shares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4294967295"/>
          </p:nvPr>
        </p:nvSpPr>
        <p:spPr bwMode="auto">
          <a:xfrm>
            <a:off x="838200" y="1905000"/>
            <a:ext cx="7620000" cy="2590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7200" indent="-457200">
              <a:lnSpc>
                <a:spcPct val="125000"/>
              </a:lnSpc>
              <a:spcBef>
                <a:spcPct val="60000"/>
              </a:spcBef>
              <a:buClr>
                <a:srgbClr val="CC0000"/>
              </a:buClr>
              <a:buSzPct val="80000"/>
              <a:buFont typeface="Wingdings" panose="05000000000000000000" pitchFamily="2" charset="2"/>
              <a:buChar char="u"/>
            </a:pPr>
            <a:r>
              <a:rPr lang="en-US" altLang="en-US" sz="2200" b="0" dirty="0" smtClean="0">
                <a:solidFill>
                  <a:srgbClr val="000000"/>
                </a:solidFill>
                <a:effectLst/>
                <a:latin typeface="Liberation Sans" panose="020B0604020202020204"/>
              </a:rPr>
              <a:t>Most preference shares have a preference on corporate assets if the corporation fails. </a:t>
            </a:r>
          </a:p>
          <a:p>
            <a:pPr marL="457200" indent="-457200">
              <a:lnSpc>
                <a:spcPct val="125000"/>
              </a:lnSpc>
              <a:spcBef>
                <a:spcPct val="60000"/>
              </a:spcBef>
              <a:buClr>
                <a:srgbClr val="CC0000"/>
              </a:buClr>
              <a:buSzPct val="80000"/>
              <a:buFont typeface="Wingdings" panose="05000000000000000000" pitchFamily="2" charset="2"/>
              <a:buChar char="u"/>
            </a:pPr>
            <a:r>
              <a:rPr lang="en-US" altLang="en-US" sz="2200" b="0" dirty="0" smtClean="0">
                <a:solidFill>
                  <a:srgbClr val="000000"/>
                </a:solidFill>
                <a:effectLst/>
                <a:latin typeface="Liberation Sans" panose="020B0604020202020204"/>
              </a:rPr>
              <a:t>Provides security for the preference shareholder. </a:t>
            </a:r>
          </a:p>
          <a:p>
            <a:pPr marL="457200" indent="-457200">
              <a:lnSpc>
                <a:spcPct val="125000"/>
              </a:lnSpc>
              <a:spcBef>
                <a:spcPct val="60000"/>
              </a:spcBef>
              <a:buClr>
                <a:srgbClr val="CC0000"/>
              </a:buClr>
              <a:buSzPct val="80000"/>
              <a:buFont typeface="Wingdings" panose="05000000000000000000" pitchFamily="2" charset="2"/>
              <a:buChar char="u"/>
            </a:pPr>
            <a:r>
              <a:rPr lang="en-US" altLang="en-US" sz="2200" b="0" dirty="0" smtClean="0">
                <a:solidFill>
                  <a:srgbClr val="000000"/>
                </a:solidFill>
                <a:effectLst/>
                <a:latin typeface="Liberation Sans" panose="020B0604020202020204"/>
              </a:rPr>
              <a:t>Preference to assets may be for the par value of the shares or for a specified liquidating value.</a:t>
            </a:r>
          </a:p>
        </p:txBody>
      </p:sp>
      <p:sp>
        <p:nvSpPr>
          <p:cNvPr id="132102" name="Rectangle 2"/>
          <p:cNvSpPr>
            <a:spLocks noChangeArrowheads="1"/>
          </p:cNvSpPr>
          <p:nvPr/>
        </p:nvSpPr>
        <p:spPr bwMode="auto">
          <a:xfrm>
            <a:off x="609600" y="1295400"/>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30000"/>
              </a:spcBef>
            </a:pPr>
            <a:r>
              <a:rPr lang="en-US" altLang="en-US" sz="2800" b="1" dirty="0" smtClean="0">
                <a:solidFill>
                  <a:srgbClr val="006600"/>
                </a:solidFill>
                <a:latin typeface="Liberation Sans" panose="020B0604020202020204"/>
              </a:rPr>
              <a:t>LIQUIDATION PREFERENCES</a:t>
            </a:r>
            <a:endParaRPr lang="en-US" altLang="en-US" sz="2800" b="1" dirty="0">
              <a:solidFill>
                <a:srgbClr val="006600"/>
              </a:solidFill>
              <a:latin typeface="Liberation Sans" panose="020B0604020202020204"/>
            </a:endParaRPr>
          </a:p>
        </p:txBody>
      </p:sp>
      <p:sp>
        <p:nvSpPr>
          <p:cNvPr id="7"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a:solidFill>
                  <a:srgbClr val="CC0000"/>
                </a:solidFill>
                <a:latin typeface="Liberation Sans" panose="020B0604020202020204"/>
              </a:rPr>
              <a:t>Accounting for Preference Shares</a:t>
            </a:r>
          </a:p>
        </p:txBody>
      </p:sp>
      <p:sp>
        <p:nvSpPr>
          <p:cNvPr id="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4</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609600" y="1295400"/>
            <a:ext cx="5638800" cy="1968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7713" indent="-512763">
              <a:defRPr sz="2400">
                <a:solidFill>
                  <a:schemeClr val="tx1"/>
                </a:solidFill>
                <a:latin typeface="Times New Roman" panose="02020603050405020304" pitchFamily="18" charset="0"/>
              </a:defRPr>
            </a:lvl2pPr>
            <a:lvl3pPr marL="1812925" indent="-457200">
              <a:defRPr sz="2400">
                <a:solidFill>
                  <a:schemeClr val="tx1"/>
                </a:solidFill>
                <a:latin typeface="Times New Roman" panose="02020603050405020304" pitchFamily="18" charset="0"/>
              </a:defRPr>
            </a:lvl3pPr>
            <a:lvl4pPr marL="2384425" indent="-457200">
              <a:defRPr sz="2400">
                <a:solidFill>
                  <a:schemeClr val="tx1"/>
                </a:solidFill>
                <a:latin typeface="Times New Roman" panose="02020603050405020304" pitchFamily="18" charset="0"/>
              </a:defRPr>
            </a:lvl4pPr>
            <a:lvl5pPr marL="2955925" indent="-457200">
              <a:defRPr sz="2400">
                <a:solidFill>
                  <a:schemeClr val="tx1"/>
                </a:solidFill>
                <a:latin typeface="Times New Roman" panose="02020603050405020304" pitchFamily="18" charset="0"/>
              </a:defRPr>
            </a:lvl5pPr>
            <a:lvl6pPr marL="3413125" indent="-457200" algn="ctr" eaLnBrk="0" fontAlgn="base" hangingPunct="0">
              <a:spcBef>
                <a:spcPct val="0"/>
              </a:spcBef>
              <a:spcAft>
                <a:spcPct val="0"/>
              </a:spcAft>
              <a:defRPr sz="2400">
                <a:solidFill>
                  <a:schemeClr val="tx1"/>
                </a:solidFill>
                <a:latin typeface="Times New Roman" panose="02020603050405020304" pitchFamily="18" charset="0"/>
              </a:defRPr>
            </a:lvl6pPr>
            <a:lvl7pPr marL="3870325" indent="-457200" algn="ctr" eaLnBrk="0" fontAlgn="base" hangingPunct="0">
              <a:spcBef>
                <a:spcPct val="0"/>
              </a:spcBef>
              <a:spcAft>
                <a:spcPct val="0"/>
              </a:spcAft>
              <a:defRPr sz="2400">
                <a:solidFill>
                  <a:schemeClr val="tx1"/>
                </a:solidFill>
                <a:latin typeface="Times New Roman" panose="02020603050405020304" pitchFamily="18" charset="0"/>
              </a:defRPr>
            </a:lvl7pPr>
            <a:lvl8pPr marL="4327525" indent="-457200" algn="ctr" eaLnBrk="0" fontAlgn="base" hangingPunct="0">
              <a:spcBef>
                <a:spcPct val="0"/>
              </a:spcBef>
              <a:spcAft>
                <a:spcPct val="0"/>
              </a:spcAft>
              <a:defRPr sz="2400">
                <a:solidFill>
                  <a:schemeClr val="tx1"/>
                </a:solidFill>
                <a:latin typeface="Times New Roman" panose="02020603050405020304" pitchFamily="18" charset="0"/>
              </a:defRPr>
            </a:lvl8pPr>
            <a:lvl9pPr marL="4784725" indent="-4572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50000"/>
              </a:spcBef>
            </a:pPr>
            <a:r>
              <a:rPr lang="en-US" altLang="en-US" sz="2300" b="1" dirty="0">
                <a:latin typeface="Liberation Sans" panose="020B0604020202020204"/>
              </a:rPr>
              <a:t>Distribution</a:t>
            </a:r>
            <a:r>
              <a:rPr lang="en-US" altLang="en-US" sz="2300" dirty="0">
                <a:latin typeface="Liberation Sans" panose="020B0604020202020204"/>
              </a:rPr>
              <a:t> of cash or shares to shareholders on a pro rata (proportional) basis.  </a:t>
            </a:r>
          </a:p>
          <a:p>
            <a:pPr algn="l">
              <a:lnSpc>
                <a:spcPct val="120000"/>
              </a:lnSpc>
              <a:spcBef>
                <a:spcPct val="50000"/>
              </a:spcBef>
            </a:pPr>
            <a:r>
              <a:rPr lang="en-US" altLang="en-US" sz="2300" dirty="0">
                <a:latin typeface="Liberation Sans" panose="020B0604020202020204"/>
              </a:rPr>
              <a:t>Types of Dividends:</a:t>
            </a:r>
          </a:p>
        </p:txBody>
      </p:sp>
      <p:sp>
        <p:nvSpPr>
          <p:cNvPr id="168964" name="Rectangle 4"/>
          <p:cNvSpPr>
            <a:spLocks noChangeArrowheads="1"/>
          </p:cNvSpPr>
          <p:nvPr/>
        </p:nvSpPr>
        <p:spPr bwMode="auto">
          <a:xfrm>
            <a:off x="914400" y="3352800"/>
            <a:ext cx="3581400" cy="10741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8000" indent="-508000">
              <a:defRPr sz="2400">
                <a:solidFill>
                  <a:schemeClr val="tx1"/>
                </a:solidFill>
                <a:latin typeface="Times New Roman" panose="02020603050405020304" pitchFamily="18" charset="0"/>
              </a:defRPr>
            </a:lvl1pPr>
            <a:lvl2pPr marL="1079500" indent="-457200">
              <a:defRPr sz="2400">
                <a:solidFill>
                  <a:schemeClr val="tx1"/>
                </a:solidFill>
                <a:latin typeface="Times New Roman" panose="02020603050405020304" pitchFamily="18" charset="0"/>
              </a:defRPr>
            </a:lvl2pPr>
            <a:lvl3pPr marL="1651000" indent="-457200">
              <a:defRPr sz="2400">
                <a:solidFill>
                  <a:schemeClr val="tx1"/>
                </a:solidFill>
                <a:latin typeface="Times New Roman" panose="02020603050405020304" pitchFamily="18" charset="0"/>
              </a:defRPr>
            </a:lvl3pPr>
            <a:lvl4pPr marL="2222500" indent="-457200">
              <a:defRPr sz="2400">
                <a:solidFill>
                  <a:schemeClr val="tx1"/>
                </a:solidFill>
                <a:latin typeface="Times New Roman" panose="02020603050405020304" pitchFamily="18" charset="0"/>
              </a:defRPr>
            </a:lvl4pPr>
            <a:lvl5pPr marL="2794000" indent="-457200">
              <a:defRPr sz="2400">
                <a:solidFill>
                  <a:schemeClr val="tx1"/>
                </a:solidFill>
                <a:latin typeface="Times New Roman" panose="02020603050405020304" pitchFamily="18" charset="0"/>
              </a:defRPr>
            </a:lvl5pPr>
            <a:lvl6pPr marL="3251200" indent="-457200" algn="ctr" eaLnBrk="0" fontAlgn="base" hangingPunct="0">
              <a:spcBef>
                <a:spcPct val="0"/>
              </a:spcBef>
              <a:spcAft>
                <a:spcPct val="0"/>
              </a:spcAft>
              <a:defRPr sz="2400">
                <a:solidFill>
                  <a:schemeClr val="tx1"/>
                </a:solidFill>
                <a:latin typeface="Times New Roman" panose="02020603050405020304" pitchFamily="18" charset="0"/>
              </a:defRPr>
            </a:lvl6pPr>
            <a:lvl7pPr marL="3708400" indent="-457200" algn="ctr" eaLnBrk="0" fontAlgn="base" hangingPunct="0">
              <a:spcBef>
                <a:spcPct val="0"/>
              </a:spcBef>
              <a:spcAft>
                <a:spcPct val="0"/>
              </a:spcAft>
              <a:defRPr sz="2400">
                <a:solidFill>
                  <a:schemeClr val="tx1"/>
                </a:solidFill>
                <a:latin typeface="Times New Roman" panose="02020603050405020304" pitchFamily="18" charset="0"/>
              </a:defRPr>
            </a:lvl7pPr>
            <a:lvl8pPr marL="4165600" indent="-457200" algn="ctr" eaLnBrk="0" fontAlgn="base" hangingPunct="0">
              <a:spcBef>
                <a:spcPct val="0"/>
              </a:spcBef>
              <a:spcAft>
                <a:spcPct val="0"/>
              </a:spcAft>
              <a:defRPr sz="2400">
                <a:solidFill>
                  <a:schemeClr val="tx1"/>
                </a:solidFill>
                <a:latin typeface="Times New Roman" panose="02020603050405020304" pitchFamily="18" charset="0"/>
              </a:defRPr>
            </a:lvl8pPr>
            <a:lvl9pPr marL="4622800" indent="-4572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50000"/>
              </a:spcBef>
              <a:buFontTx/>
              <a:buAutoNum type="arabicPeriod"/>
            </a:pPr>
            <a:r>
              <a:rPr lang="en-US" altLang="en-US" sz="2200" dirty="0">
                <a:solidFill>
                  <a:schemeClr val="folHlink"/>
                </a:solidFill>
                <a:latin typeface="Liberation Sans" panose="020B0604020202020204"/>
              </a:rPr>
              <a:t>Cash</a:t>
            </a:r>
          </a:p>
          <a:p>
            <a:pPr algn="l">
              <a:lnSpc>
                <a:spcPct val="120000"/>
              </a:lnSpc>
              <a:spcBef>
                <a:spcPct val="50000"/>
              </a:spcBef>
              <a:buFontTx/>
              <a:buAutoNum type="arabicPeriod"/>
            </a:pPr>
            <a:r>
              <a:rPr lang="en-US" altLang="en-US" sz="2200" dirty="0">
                <a:solidFill>
                  <a:schemeClr val="folHlink"/>
                </a:solidFill>
                <a:latin typeface="Liberation Sans" panose="020B0604020202020204"/>
              </a:rPr>
              <a:t>Property</a:t>
            </a:r>
          </a:p>
        </p:txBody>
      </p:sp>
      <p:sp>
        <p:nvSpPr>
          <p:cNvPr id="168965" name="Rectangle 5"/>
          <p:cNvSpPr>
            <a:spLocks noChangeArrowheads="1"/>
          </p:cNvSpPr>
          <p:nvPr/>
        </p:nvSpPr>
        <p:spPr bwMode="auto">
          <a:xfrm>
            <a:off x="609600" y="4800600"/>
            <a:ext cx="8229600" cy="904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28650" indent="-401638">
              <a:defRPr sz="2400">
                <a:solidFill>
                  <a:schemeClr val="tx1"/>
                </a:solidFill>
                <a:latin typeface="Times New Roman" panose="02020603050405020304" pitchFamily="18" charset="0"/>
              </a:defRPr>
            </a:lvl2pPr>
            <a:lvl3pPr marL="1544638" indent="-457200">
              <a:defRPr sz="2400">
                <a:solidFill>
                  <a:schemeClr val="tx1"/>
                </a:solidFill>
                <a:latin typeface="Times New Roman" panose="02020603050405020304" pitchFamily="18" charset="0"/>
              </a:defRPr>
            </a:lvl3pPr>
            <a:lvl4pPr marL="2116138" indent="-457200">
              <a:defRPr sz="2400">
                <a:solidFill>
                  <a:schemeClr val="tx1"/>
                </a:solidFill>
                <a:latin typeface="Times New Roman" panose="02020603050405020304" pitchFamily="18" charset="0"/>
              </a:defRPr>
            </a:lvl4pPr>
            <a:lvl5pPr marL="2687638" indent="-457200">
              <a:defRPr sz="2400">
                <a:solidFill>
                  <a:schemeClr val="tx1"/>
                </a:solidFill>
                <a:latin typeface="Times New Roman" panose="02020603050405020304" pitchFamily="18" charset="0"/>
              </a:defRPr>
            </a:lvl5pPr>
            <a:lvl6pPr marL="3144838" indent="-457200" algn="ctr" eaLnBrk="0" fontAlgn="base" hangingPunct="0">
              <a:spcBef>
                <a:spcPct val="0"/>
              </a:spcBef>
              <a:spcAft>
                <a:spcPct val="0"/>
              </a:spcAft>
              <a:defRPr sz="2400">
                <a:solidFill>
                  <a:schemeClr val="tx1"/>
                </a:solidFill>
                <a:latin typeface="Times New Roman" panose="02020603050405020304" pitchFamily="18" charset="0"/>
              </a:defRPr>
            </a:lvl6pPr>
            <a:lvl7pPr marL="3602038" indent="-457200" algn="ctr" eaLnBrk="0" fontAlgn="base" hangingPunct="0">
              <a:spcBef>
                <a:spcPct val="0"/>
              </a:spcBef>
              <a:spcAft>
                <a:spcPct val="0"/>
              </a:spcAft>
              <a:defRPr sz="2400">
                <a:solidFill>
                  <a:schemeClr val="tx1"/>
                </a:solidFill>
                <a:latin typeface="Times New Roman" panose="02020603050405020304" pitchFamily="18" charset="0"/>
              </a:defRPr>
            </a:lvl7pPr>
            <a:lvl8pPr marL="4059238" indent="-457200" algn="ctr" eaLnBrk="0" fontAlgn="base" hangingPunct="0">
              <a:spcBef>
                <a:spcPct val="0"/>
              </a:spcBef>
              <a:spcAft>
                <a:spcPct val="0"/>
              </a:spcAft>
              <a:defRPr sz="2400">
                <a:solidFill>
                  <a:schemeClr val="tx1"/>
                </a:solidFill>
                <a:latin typeface="Times New Roman" panose="02020603050405020304" pitchFamily="18" charset="0"/>
              </a:defRPr>
            </a:lvl8pPr>
            <a:lvl9pPr marL="4516438" indent="-4572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55000"/>
              </a:spcBef>
              <a:buClr>
                <a:schemeClr val="accent2"/>
              </a:buClr>
              <a:buSzPct val="75000"/>
              <a:buFont typeface="Monotype Sorts" pitchFamily="2" charset="2"/>
              <a:buNone/>
            </a:pPr>
            <a:r>
              <a:rPr lang="en-US" altLang="en-US" sz="2200" dirty="0">
                <a:solidFill>
                  <a:srgbClr val="000000"/>
                </a:solidFill>
                <a:latin typeface="Liberation Sans" panose="020B0604020202020204"/>
              </a:rPr>
              <a:t>Dividends expressed: (1) as a percentage of the par or stated value, or (2) as a dollar amount per share.</a:t>
            </a:r>
          </a:p>
        </p:txBody>
      </p:sp>
      <p:sp>
        <p:nvSpPr>
          <p:cNvPr id="168966" name="Rectangle 6"/>
          <p:cNvSpPr>
            <a:spLocks noChangeArrowheads="1"/>
          </p:cNvSpPr>
          <p:nvPr/>
        </p:nvSpPr>
        <p:spPr bwMode="auto">
          <a:xfrm>
            <a:off x="4724400" y="3373438"/>
            <a:ext cx="3352800" cy="963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8000" indent="-508000">
              <a:defRPr sz="2400">
                <a:solidFill>
                  <a:schemeClr val="tx1"/>
                </a:solidFill>
                <a:latin typeface="Times New Roman" panose="02020603050405020304" pitchFamily="18" charset="0"/>
              </a:defRPr>
            </a:lvl1pPr>
            <a:lvl2pPr marL="1079500" indent="-457200">
              <a:defRPr sz="2400">
                <a:solidFill>
                  <a:schemeClr val="tx1"/>
                </a:solidFill>
                <a:latin typeface="Times New Roman" panose="02020603050405020304" pitchFamily="18" charset="0"/>
              </a:defRPr>
            </a:lvl2pPr>
            <a:lvl3pPr marL="1651000" indent="-457200">
              <a:defRPr sz="2400">
                <a:solidFill>
                  <a:schemeClr val="tx1"/>
                </a:solidFill>
                <a:latin typeface="Times New Roman" panose="02020603050405020304" pitchFamily="18" charset="0"/>
              </a:defRPr>
            </a:lvl3pPr>
            <a:lvl4pPr marL="2222500" indent="-457200">
              <a:defRPr sz="2400">
                <a:solidFill>
                  <a:schemeClr val="tx1"/>
                </a:solidFill>
                <a:latin typeface="Times New Roman" panose="02020603050405020304" pitchFamily="18" charset="0"/>
              </a:defRPr>
            </a:lvl4pPr>
            <a:lvl5pPr marL="2794000" indent="-457200">
              <a:defRPr sz="2400">
                <a:solidFill>
                  <a:schemeClr val="tx1"/>
                </a:solidFill>
                <a:latin typeface="Times New Roman" panose="02020603050405020304" pitchFamily="18" charset="0"/>
              </a:defRPr>
            </a:lvl5pPr>
            <a:lvl6pPr marL="3251200" indent="-457200" algn="ctr" eaLnBrk="0" fontAlgn="base" hangingPunct="0">
              <a:spcBef>
                <a:spcPct val="0"/>
              </a:spcBef>
              <a:spcAft>
                <a:spcPct val="0"/>
              </a:spcAft>
              <a:defRPr sz="2400">
                <a:solidFill>
                  <a:schemeClr val="tx1"/>
                </a:solidFill>
                <a:latin typeface="Times New Roman" panose="02020603050405020304" pitchFamily="18" charset="0"/>
              </a:defRPr>
            </a:lvl6pPr>
            <a:lvl7pPr marL="3708400" indent="-457200" algn="ctr" eaLnBrk="0" fontAlgn="base" hangingPunct="0">
              <a:spcBef>
                <a:spcPct val="0"/>
              </a:spcBef>
              <a:spcAft>
                <a:spcPct val="0"/>
              </a:spcAft>
              <a:defRPr sz="2400">
                <a:solidFill>
                  <a:schemeClr val="tx1"/>
                </a:solidFill>
                <a:latin typeface="Times New Roman" panose="02020603050405020304" pitchFamily="18" charset="0"/>
              </a:defRPr>
            </a:lvl7pPr>
            <a:lvl8pPr marL="4165600" indent="-457200" algn="ctr" eaLnBrk="0" fontAlgn="base" hangingPunct="0">
              <a:spcBef>
                <a:spcPct val="0"/>
              </a:spcBef>
              <a:spcAft>
                <a:spcPct val="0"/>
              </a:spcAft>
              <a:defRPr sz="2400">
                <a:solidFill>
                  <a:schemeClr val="tx1"/>
                </a:solidFill>
                <a:latin typeface="Times New Roman" panose="02020603050405020304" pitchFamily="18" charset="0"/>
              </a:defRPr>
            </a:lvl8pPr>
            <a:lvl9pPr marL="4622800" indent="-4572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5000"/>
              </a:lnSpc>
              <a:spcBef>
                <a:spcPct val="30000"/>
              </a:spcBef>
              <a:buFontTx/>
              <a:buAutoNum type="arabicPeriod" startAt="3"/>
            </a:pPr>
            <a:r>
              <a:rPr lang="en-US" altLang="en-US" sz="2200" dirty="0">
                <a:solidFill>
                  <a:schemeClr val="folHlink"/>
                </a:solidFill>
                <a:latin typeface="Liberation Sans" panose="020B0604020202020204"/>
              </a:rPr>
              <a:t>Shares </a:t>
            </a:r>
          </a:p>
          <a:p>
            <a:pPr algn="l">
              <a:lnSpc>
                <a:spcPct val="115000"/>
              </a:lnSpc>
              <a:spcBef>
                <a:spcPct val="30000"/>
              </a:spcBef>
              <a:buFontTx/>
              <a:buAutoNum type="arabicPeriod" startAt="3"/>
            </a:pPr>
            <a:r>
              <a:rPr lang="en-US" altLang="en-US" sz="2200" dirty="0">
                <a:solidFill>
                  <a:schemeClr val="folHlink"/>
                </a:solidFill>
                <a:latin typeface="Liberation Sans" panose="020B0604020202020204"/>
              </a:rPr>
              <a:t>Scrip</a:t>
            </a:r>
          </a:p>
        </p:txBody>
      </p:sp>
      <p:cxnSp>
        <p:nvCxnSpPr>
          <p:cNvPr id="9" name="Straight Connector 8"/>
          <p:cNvCxnSpPr/>
          <p:nvPr/>
        </p:nvCxnSpPr>
        <p:spPr bwMode="auto">
          <a:xfrm>
            <a:off x="6477000" y="944294"/>
            <a:ext cx="0" cy="10042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0" name="TextBox 9"/>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latin typeface="Liberation Sans" panose="020B0604020202020204"/>
              </a:rPr>
              <a:t>The </a:t>
            </a:r>
            <a:r>
              <a:rPr lang="en-US" altLang="en-US" dirty="0">
                <a:solidFill>
                  <a:schemeClr val="accent3"/>
                </a:solidFill>
                <a:latin typeface="Liberation Sans" panose="020B0604020202020204"/>
              </a:rPr>
              <a:t>Corporate Form of </a:t>
            </a:r>
            <a:r>
              <a:rPr lang="en-US" altLang="en-US" dirty="0" smtClean="0">
                <a:solidFill>
                  <a:schemeClr val="accent3"/>
                </a:solidFill>
                <a:latin typeface="Liberation Sans" panose="020B0604020202020204"/>
              </a:rPr>
              <a:t>Organization</a:t>
            </a:r>
            <a:endParaRPr lang="en-US" altLang="en-US" dirty="0">
              <a:solidFill>
                <a:schemeClr val="accent3"/>
              </a:solidFill>
              <a:latin typeface="Liberation Sans" panose="020B0604020202020204"/>
            </a:endParaRPr>
          </a:p>
        </p:txBody>
      </p:sp>
      <p:sp>
        <p:nvSpPr>
          <p:cNvPr id="11" name="TextBox 10"/>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latin typeface="Liberation Sans" panose="020B0604020202020204"/>
            </a:endParaRPr>
          </a:p>
        </p:txBody>
      </p:sp>
      <p:sp>
        <p:nvSpPr>
          <p:cNvPr id="12" name="Rectangle 11"/>
          <p:cNvSpPr/>
          <p:nvPr/>
        </p:nvSpPr>
        <p:spPr>
          <a:xfrm>
            <a:off x="6553200" y="1028581"/>
            <a:ext cx="2362200" cy="1015663"/>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5</a:t>
            </a:r>
            <a:endParaRPr lang="en-US" sz="1400" b="1" i="0" dirty="0">
              <a:solidFill>
                <a:srgbClr val="FF3300"/>
              </a:solidFill>
              <a:latin typeface="Liberation Sans" panose="020B0604020202020204"/>
            </a:endParaRPr>
          </a:p>
          <a:p>
            <a:pPr algn="l"/>
            <a:r>
              <a:rPr lang="en-US" sz="1400" b="1" dirty="0" smtClean="0">
                <a:latin typeface="Liberation Sans" panose="020B0604020202020204"/>
              </a:rPr>
              <a:t>Prepare the entries for cash dividends and share dividends.</a:t>
            </a: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609600" y="1295400"/>
            <a:ext cx="5257800"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7713" indent="-512763">
              <a:defRPr sz="2400">
                <a:solidFill>
                  <a:schemeClr val="tx1"/>
                </a:solidFill>
                <a:latin typeface="Times New Roman" panose="02020603050405020304" pitchFamily="18" charset="0"/>
              </a:defRPr>
            </a:lvl2pPr>
            <a:lvl3pPr marL="1812925" indent="-457200">
              <a:defRPr sz="2400">
                <a:solidFill>
                  <a:schemeClr val="tx1"/>
                </a:solidFill>
                <a:latin typeface="Times New Roman" panose="02020603050405020304" pitchFamily="18" charset="0"/>
              </a:defRPr>
            </a:lvl3pPr>
            <a:lvl4pPr marL="2384425" indent="-457200">
              <a:defRPr sz="2400">
                <a:solidFill>
                  <a:schemeClr val="tx1"/>
                </a:solidFill>
                <a:latin typeface="Times New Roman" panose="02020603050405020304" pitchFamily="18" charset="0"/>
              </a:defRPr>
            </a:lvl4pPr>
            <a:lvl5pPr marL="2955925" indent="-457200">
              <a:defRPr sz="2400">
                <a:solidFill>
                  <a:schemeClr val="tx1"/>
                </a:solidFill>
                <a:latin typeface="Times New Roman" panose="02020603050405020304" pitchFamily="18" charset="0"/>
              </a:defRPr>
            </a:lvl5pPr>
            <a:lvl6pPr marL="3413125" indent="-457200" algn="ctr" eaLnBrk="0" fontAlgn="base" hangingPunct="0">
              <a:spcBef>
                <a:spcPct val="0"/>
              </a:spcBef>
              <a:spcAft>
                <a:spcPct val="0"/>
              </a:spcAft>
              <a:defRPr sz="2400">
                <a:solidFill>
                  <a:schemeClr val="tx1"/>
                </a:solidFill>
                <a:latin typeface="Times New Roman" panose="02020603050405020304" pitchFamily="18" charset="0"/>
              </a:defRPr>
            </a:lvl6pPr>
            <a:lvl7pPr marL="3870325" indent="-457200" algn="ctr" eaLnBrk="0" fontAlgn="base" hangingPunct="0">
              <a:spcBef>
                <a:spcPct val="0"/>
              </a:spcBef>
              <a:spcAft>
                <a:spcPct val="0"/>
              </a:spcAft>
              <a:defRPr sz="2400">
                <a:solidFill>
                  <a:schemeClr val="tx1"/>
                </a:solidFill>
                <a:latin typeface="Times New Roman" panose="02020603050405020304" pitchFamily="18" charset="0"/>
              </a:defRPr>
            </a:lvl7pPr>
            <a:lvl8pPr marL="4327525" indent="-457200" algn="ctr" eaLnBrk="0" fontAlgn="base" hangingPunct="0">
              <a:spcBef>
                <a:spcPct val="0"/>
              </a:spcBef>
              <a:spcAft>
                <a:spcPct val="0"/>
              </a:spcAft>
              <a:defRPr sz="2400">
                <a:solidFill>
                  <a:schemeClr val="tx1"/>
                </a:solidFill>
                <a:latin typeface="Times New Roman" panose="02020603050405020304" pitchFamily="18" charset="0"/>
              </a:defRPr>
            </a:lvl8pPr>
            <a:lvl9pPr marL="4784725" indent="-4572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5000"/>
              </a:lnSpc>
              <a:spcBef>
                <a:spcPct val="55000"/>
              </a:spcBef>
              <a:buClr>
                <a:schemeClr val="accent2"/>
              </a:buClr>
              <a:buSzPct val="75000"/>
              <a:buFont typeface="Monotype Sorts" pitchFamily="2" charset="2"/>
              <a:buNone/>
            </a:pPr>
            <a:r>
              <a:rPr lang="en-US" altLang="en-US" sz="2500" b="1" dirty="0">
                <a:solidFill>
                  <a:schemeClr val="bg2"/>
                </a:solidFill>
                <a:latin typeface="Liberation Sans" panose="020B0604020202020204"/>
              </a:rPr>
              <a:t>Three dates:</a:t>
            </a:r>
          </a:p>
        </p:txBody>
      </p:sp>
      <p:pic>
        <p:nvPicPr>
          <p:cNvPr id="171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4435475" cy="346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209800"/>
            <a:ext cx="31813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16" name="Text Box 8"/>
          <p:cNvSpPr txBox="1">
            <a:spLocks noChangeArrowheads="1"/>
          </p:cNvSpPr>
          <p:nvPr/>
        </p:nvSpPr>
        <p:spPr bwMode="auto">
          <a:xfrm>
            <a:off x="7086600" y="1524000"/>
            <a:ext cx="16764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200" b="1" dirty="0">
                <a:latin typeface="Liberation Sans" panose="020B0604020202020204"/>
              </a:rPr>
              <a:t>Illustration </a:t>
            </a:r>
            <a:r>
              <a:rPr lang="en-US" altLang="en-US" sz="1200" b="1" dirty="0" smtClean="0">
                <a:latin typeface="Liberation Sans" panose="020B0604020202020204"/>
              </a:rPr>
              <a:t>11-12</a:t>
            </a:r>
          </a:p>
          <a:p>
            <a:pPr algn="l">
              <a:spcBef>
                <a:spcPts val="0"/>
              </a:spcBef>
            </a:pPr>
            <a:r>
              <a:rPr lang="en-US" altLang="en-US" sz="1200" dirty="0" smtClean="0">
                <a:latin typeface="Liberation Sans" panose="020B0604020202020204"/>
              </a:rPr>
              <a:t>Key dividend dates</a:t>
            </a:r>
            <a:endParaRPr lang="en-US" altLang="en-US" sz="1200" dirty="0">
              <a:latin typeface="Liberation Sans" panose="020B0604020202020204"/>
            </a:endParaRPr>
          </a:p>
        </p:txBody>
      </p:sp>
      <p:sp>
        <p:nvSpPr>
          <p:cNvPr id="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smtClean="0">
                <a:solidFill>
                  <a:srgbClr val="CC0000"/>
                </a:solidFill>
                <a:latin typeface="Liberation Sans" panose="020B0604020202020204"/>
              </a:rPr>
              <a:t>Cash Dividends</a:t>
            </a:r>
            <a:endParaRPr lang="en-US" altLang="en-US" sz="3200" i="0" dirty="0">
              <a:solidFill>
                <a:srgbClr val="CC0000"/>
              </a:solidFill>
              <a:latin typeface="Liberation Sans" panose="020B0604020202020204"/>
            </a:endParaRPr>
          </a:p>
        </p:txBody>
      </p:sp>
      <p:sp>
        <p:nvSpPr>
          <p:cNvPr id="1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body" idx="1"/>
          </p:nvPr>
        </p:nvSpPr>
        <p:spPr bwMode="auto">
          <a:xfrm>
            <a:off x="609600" y="1265120"/>
            <a:ext cx="81534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marL="533400" indent="-533400">
              <a:lnSpc>
                <a:spcPct val="120000"/>
              </a:lnSpc>
              <a:spcBef>
                <a:spcPct val="70000"/>
              </a:spcBef>
              <a:buFont typeface="Wingdings" panose="05000000000000000000" pitchFamily="2" charset="2"/>
              <a:buNone/>
            </a:pPr>
            <a:r>
              <a:rPr lang="en-US" altLang="en-US" sz="2300" b="0" dirty="0" smtClean="0">
                <a:solidFill>
                  <a:srgbClr val="000000"/>
                </a:solidFill>
                <a:effectLst/>
                <a:latin typeface="Liberation Sans" panose="020B0604020202020204"/>
              </a:rPr>
              <a:t>For a corporation to pay a cash dividend, it must have:</a:t>
            </a:r>
          </a:p>
          <a:p>
            <a:pPr marL="684213" lvl="1" indent="-457200">
              <a:lnSpc>
                <a:spcPct val="120000"/>
              </a:lnSpc>
              <a:spcBef>
                <a:spcPct val="70000"/>
              </a:spcBef>
              <a:buClr>
                <a:schemeClr val="tx1"/>
              </a:buClr>
              <a:buSzTx/>
              <a:buFont typeface="Wingdings" panose="05000000000000000000" pitchFamily="2" charset="2"/>
              <a:buAutoNum type="arabicPeriod"/>
            </a:pPr>
            <a:r>
              <a:rPr lang="en-US" altLang="en-US" sz="2200" dirty="0" smtClean="0">
                <a:solidFill>
                  <a:srgbClr val="000000"/>
                </a:solidFill>
                <a:effectLst/>
                <a:latin typeface="Liberation Sans" panose="020B0604020202020204"/>
              </a:rPr>
              <a:t>Retained earnings - </a:t>
            </a:r>
            <a:r>
              <a:rPr lang="en-US" altLang="en-US" sz="2200" b="0" dirty="0" smtClean="0">
                <a:solidFill>
                  <a:srgbClr val="000000"/>
                </a:solidFill>
                <a:effectLst/>
                <a:latin typeface="Liberation Sans" panose="020B0604020202020204"/>
              </a:rPr>
              <a:t>Payment of cash dividends from retained earnings is legal in all jurisdictions.</a:t>
            </a:r>
          </a:p>
          <a:p>
            <a:pPr marL="684213" lvl="1" indent="-457200">
              <a:lnSpc>
                <a:spcPct val="120000"/>
              </a:lnSpc>
              <a:spcBef>
                <a:spcPct val="70000"/>
              </a:spcBef>
              <a:buClr>
                <a:schemeClr val="tx1"/>
              </a:buClr>
              <a:buSzTx/>
              <a:buFont typeface="Wingdings" panose="05000000000000000000" pitchFamily="2" charset="2"/>
              <a:buAutoNum type="arabicPeriod"/>
            </a:pPr>
            <a:r>
              <a:rPr lang="en-US" altLang="en-US" sz="2200" dirty="0" smtClean="0">
                <a:solidFill>
                  <a:srgbClr val="000000"/>
                </a:solidFill>
                <a:effectLst/>
                <a:latin typeface="Liberation Sans" panose="020B0604020202020204"/>
              </a:rPr>
              <a:t>Adequate cash.</a:t>
            </a:r>
            <a:endParaRPr lang="en-US" altLang="en-US" sz="2200" b="0" dirty="0" smtClean="0">
              <a:solidFill>
                <a:srgbClr val="000000"/>
              </a:solidFill>
              <a:effectLst/>
              <a:latin typeface="Liberation Sans" panose="020B0604020202020204"/>
            </a:endParaRPr>
          </a:p>
          <a:p>
            <a:pPr marL="684213" lvl="1" indent="-457200">
              <a:lnSpc>
                <a:spcPct val="120000"/>
              </a:lnSpc>
              <a:spcBef>
                <a:spcPct val="70000"/>
              </a:spcBef>
              <a:buClr>
                <a:schemeClr val="tx1"/>
              </a:buClr>
              <a:buSzTx/>
              <a:buFont typeface="Wingdings" panose="05000000000000000000" pitchFamily="2" charset="2"/>
              <a:buAutoNum type="arabicPeriod"/>
            </a:pPr>
            <a:r>
              <a:rPr lang="en-US" altLang="en-US" sz="2200" dirty="0" smtClean="0">
                <a:solidFill>
                  <a:srgbClr val="000000"/>
                </a:solidFill>
                <a:effectLst/>
                <a:latin typeface="Liberation Sans" panose="020B0604020202020204"/>
              </a:rPr>
              <a:t>A declaration of dividends</a:t>
            </a:r>
            <a:r>
              <a:rPr lang="en-US" altLang="en-US" sz="2200" b="0" dirty="0" smtClean="0">
                <a:solidFill>
                  <a:srgbClr val="000000"/>
                </a:solidFill>
                <a:effectLst/>
                <a:latin typeface="Liberation Sans" panose="020B0604020202020204"/>
              </a:rPr>
              <a:t> by the Board of Directors.</a:t>
            </a:r>
          </a:p>
        </p:txBody>
      </p:sp>
      <p:sp>
        <p:nvSpPr>
          <p:cNvPr id="7"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smtClean="0">
                <a:solidFill>
                  <a:srgbClr val="CC0000"/>
                </a:solidFill>
                <a:latin typeface="Liberation Sans" panose="020B0604020202020204"/>
              </a:rPr>
              <a:t>Cash Dividends</a:t>
            </a:r>
            <a:endParaRPr lang="en-US" altLang="en-US" sz="3200" i="0" dirty="0">
              <a:solidFill>
                <a:srgbClr val="CC0000"/>
              </a:solidFill>
              <a:latin typeface="Liberation Sans" panose="020B0604020202020204"/>
            </a:endParaRPr>
          </a:p>
        </p:txBody>
      </p:sp>
      <p:sp>
        <p:nvSpPr>
          <p:cNvPr id="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body" idx="1"/>
          </p:nvPr>
        </p:nvSpPr>
        <p:spPr bwMode="auto">
          <a:xfrm>
            <a:off x="533400" y="1219200"/>
            <a:ext cx="8077200" cy="1524000"/>
          </a:xfrm>
          <a:solidFill>
            <a:schemeClr val="bg1"/>
          </a:solidFill>
          <a:ln/>
          <a:extLst>
            <a:ext uri="{91240B29-F687-4F45-9708-019B960494DF}">
              <a14:hiddenLine xmlns:a14="http://schemas.microsoft.com/office/drawing/2010/main" w="2857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60325" indent="0">
              <a:lnSpc>
                <a:spcPct val="105000"/>
              </a:lnSpc>
              <a:spcBef>
                <a:spcPct val="30000"/>
              </a:spcBef>
              <a:buFont typeface="Wingdings" panose="05000000000000000000" pitchFamily="2" charset="2"/>
              <a:buNone/>
            </a:pPr>
            <a:r>
              <a:rPr lang="en-US" altLang="en-US" sz="2100" dirty="0" smtClean="0">
                <a:solidFill>
                  <a:schemeClr val="tx1"/>
                </a:solidFill>
                <a:effectLst/>
                <a:latin typeface="Liberation Sans" panose="020B0604020202020204"/>
              </a:rPr>
              <a:t>Illustration:</a:t>
            </a:r>
            <a:r>
              <a:rPr lang="en-US" altLang="en-US" sz="2100" b="0" dirty="0" smtClean="0">
                <a:solidFill>
                  <a:schemeClr val="tx1"/>
                </a:solidFill>
                <a:effectLst/>
                <a:latin typeface="Liberation Sans" panose="020B0604020202020204"/>
              </a:rPr>
              <a:t> On Dec. 1, the directors of Media General declare a </a:t>
            </a:r>
            <a:r>
              <a:rPr lang="en-US" altLang="en-US" sz="2100" b="0" dirty="0" smtClean="0">
                <a:solidFill>
                  <a:schemeClr val="tx1"/>
                </a:solidFill>
                <a:effectLst/>
                <a:latin typeface="Liberation Sans" panose="020B0604020202020204"/>
                <a:cs typeface="Arial" panose="020B0604020202020204" pitchFamily="34" charset="0"/>
              </a:rPr>
              <a:t>€.</a:t>
            </a:r>
            <a:r>
              <a:rPr lang="en-US" altLang="en-US" sz="2100" b="0" dirty="0" smtClean="0">
                <a:solidFill>
                  <a:schemeClr val="tx1"/>
                </a:solidFill>
                <a:effectLst/>
                <a:latin typeface="Liberation Sans" panose="020B0604020202020204"/>
              </a:rPr>
              <a:t>50 per share cash dividend on 100,000 shares of </a:t>
            </a:r>
            <a:r>
              <a:rPr lang="en-US" altLang="en-US" sz="2100" b="0" dirty="0" smtClean="0">
                <a:solidFill>
                  <a:schemeClr val="tx1"/>
                </a:solidFill>
                <a:effectLst/>
                <a:latin typeface="Liberation Sans" panose="020B0604020202020204"/>
                <a:cs typeface="Arial" panose="020B0604020202020204" pitchFamily="34" charset="0"/>
              </a:rPr>
              <a:t>€</a:t>
            </a:r>
            <a:r>
              <a:rPr lang="en-US" altLang="en-US" sz="2100" b="0" dirty="0" smtClean="0">
                <a:solidFill>
                  <a:schemeClr val="tx1"/>
                </a:solidFill>
                <a:effectLst/>
                <a:latin typeface="Liberation Sans" panose="020B0604020202020204"/>
              </a:rPr>
              <a:t>10 par value ordinary shares. The dividend is payable on Jan. 20 to shareholders of record on Dec. 22.</a:t>
            </a:r>
          </a:p>
        </p:txBody>
      </p:sp>
      <p:sp>
        <p:nvSpPr>
          <p:cNvPr id="175107" name="Text Box 3"/>
          <p:cNvSpPr txBox="1">
            <a:spLocks noChangeArrowheads="1"/>
          </p:cNvSpPr>
          <p:nvPr/>
        </p:nvSpPr>
        <p:spPr bwMode="auto">
          <a:xfrm>
            <a:off x="533400" y="2820988"/>
            <a:ext cx="4724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100" b="1" u="sng" dirty="0">
                <a:solidFill>
                  <a:schemeClr val="bg2"/>
                </a:solidFill>
                <a:latin typeface="Liberation Sans" panose="020B0604020202020204"/>
              </a:rPr>
              <a:t>December 1</a:t>
            </a:r>
            <a:r>
              <a:rPr lang="en-US" altLang="en-US" sz="2100" u="sng" dirty="0">
                <a:solidFill>
                  <a:schemeClr val="bg2"/>
                </a:solidFill>
                <a:latin typeface="Liberation Sans" panose="020B0604020202020204"/>
              </a:rPr>
              <a:t> (Declaration Date)</a:t>
            </a:r>
          </a:p>
        </p:txBody>
      </p:sp>
      <p:sp>
        <p:nvSpPr>
          <p:cNvPr id="175108" name="Text Box 4"/>
          <p:cNvSpPr txBox="1">
            <a:spLocks noChangeArrowheads="1"/>
          </p:cNvSpPr>
          <p:nvPr/>
        </p:nvSpPr>
        <p:spPr bwMode="auto">
          <a:xfrm>
            <a:off x="914400" y="3246438"/>
            <a:ext cx="670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999163" algn="r"/>
              </a:tabLst>
              <a:defRPr sz="2400">
                <a:solidFill>
                  <a:schemeClr val="tx1"/>
                </a:solidFill>
                <a:latin typeface="Times New Roman" panose="02020603050405020304" pitchFamily="18" charset="0"/>
              </a:defRPr>
            </a:lvl1pPr>
            <a:lvl2pPr>
              <a:tabLst>
                <a:tab pos="5999163" algn="r"/>
              </a:tabLst>
              <a:defRPr sz="2400">
                <a:solidFill>
                  <a:schemeClr val="tx1"/>
                </a:solidFill>
                <a:latin typeface="Times New Roman" panose="02020603050405020304" pitchFamily="18" charset="0"/>
              </a:defRPr>
            </a:lvl2pPr>
            <a:lvl3pPr>
              <a:tabLst>
                <a:tab pos="5999163" algn="r"/>
              </a:tabLst>
              <a:defRPr sz="2400">
                <a:solidFill>
                  <a:schemeClr val="tx1"/>
                </a:solidFill>
                <a:latin typeface="Times New Roman" panose="02020603050405020304" pitchFamily="18" charset="0"/>
              </a:defRPr>
            </a:lvl3pPr>
            <a:lvl4pPr>
              <a:tabLst>
                <a:tab pos="5999163" algn="r"/>
              </a:tabLst>
              <a:defRPr sz="2400">
                <a:solidFill>
                  <a:schemeClr val="tx1"/>
                </a:solidFill>
                <a:latin typeface="Times New Roman" panose="02020603050405020304" pitchFamily="18" charset="0"/>
              </a:defRPr>
            </a:lvl4pPr>
            <a:lvl5pPr>
              <a:tabLst>
                <a:tab pos="5999163" algn="r"/>
              </a:tabLst>
              <a:defRPr sz="2400">
                <a:solidFill>
                  <a:schemeClr val="tx1"/>
                </a:solidFill>
                <a:latin typeface="Times New Roman" panose="02020603050405020304" pitchFamily="18" charset="0"/>
              </a:defRPr>
            </a:lvl5pPr>
            <a:lvl6pPr algn="ctr" eaLnBrk="0" fontAlgn="base" hangingPunct="0">
              <a:spcBef>
                <a:spcPct val="0"/>
              </a:spcBef>
              <a:spcAft>
                <a:spcPct val="0"/>
              </a:spcAft>
              <a:tabLst>
                <a:tab pos="5999163" algn="r"/>
              </a:tabLst>
              <a:defRPr sz="2400">
                <a:solidFill>
                  <a:schemeClr val="tx1"/>
                </a:solidFill>
                <a:latin typeface="Times New Roman" panose="02020603050405020304" pitchFamily="18" charset="0"/>
              </a:defRPr>
            </a:lvl6pPr>
            <a:lvl7pPr algn="ctr" eaLnBrk="0" fontAlgn="base" hangingPunct="0">
              <a:spcBef>
                <a:spcPct val="0"/>
              </a:spcBef>
              <a:spcAft>
                <a:spcPct val="0"/>
              </a:spcAft>
              <a:tabLst>
                <a:tab pos="5999163" algn="r"/>
              </a:tabLst>
              <a:defRPr sz="2400">
                <a:solidFill>
                  <a:schemeClr val="tx1"/>
                </a:solidFill>
                <a:latin typeface="Times New Roman" panose="02020603050405020304" pitchFamily="18" charset="0"/>
              </a:defRPr>
            </a:lvl7pPr>
            <a:lvl8pPr algn="ctr" eaLnBrk="0" fontAlgn="base" hangingPunct="0">
              <a:spcBef>
                <a:spcPct val="0"/>
              </a:spcBef>
              <a:spcAft>
                <a:spcPct val="0"/>
              </a:spcAft>
              <a:tabLst>
                <a:tab pos="5999163" algn="r"/>
              </a:tabLst>
              <a:defRPr sz="2400">
                <a:solidFill>
                  <a:schemeClr val="tx1"/>
                </a:solidFill>
                <a:latin typeface="Times New Roman" panose="02020603050405020304" pitchFamily="18" charset="0"/>
              </a:defRPr>
            </a:lvl8pPr>
            <a:lvl9pPr algn="ctr" eaLnBrk="0" fontAlgn="base" hangingPunct="0">
              <a:spcBef>
                <a:spcPct val="0"/>
              </a:spcBef>
              <a:spcAft>
                <a:spcPct val="0"/>
              </a:spcAft>
              <a:tabLst>
                <a:tab pos="5999163" algn="r"/>
              </a:tabLst>
              <a:defRPr sz="2400">
                <a:solidFill>
                  <a:schemeClr val="tx1"/>
                </a:solidFill>
                <a:latin typeface="Times New Roman" panose="02020603050405020304" pitchFamily="18" charset="0"/>
              </a:defRPr>
            </a:lvl9pPr>
          </a:lstStyle>
          <a:p>
            <a:pPr algn="l">
              <a:spcBef>
                <a:spcPct val="50000"/>
              </a:spcBef>
            </a:pPr>
            <a:r>
              <a:rPr lang="en-US" altLang="en-US" sz="2100" dirty="0">
                <a:latin typeface="Liberation Sans" panose="020B0604020202020204"/>
              </a:rPr>
              <a:t>Cash </a:t>
            </a:r>
            <a:r>
              <a:rPr lang="en-US" altLang="en-US" sz="2100" dirty="0" smtClean="0">
                <a:latin typeface="Liberation Sans" panose="020B0604020202020204"/>
              </a:rPr>
              <a:t>Dividends  </a:t>
            </a:r>
            <a:r>
              <a:rPr lang="en-US" altLang="en-US" sz="2100" dirty="0">
                <a:latin typeface="Liberation Sans" panose="020B0604020202020204"/>
              </a:rPr>
              <a:t>	50,000</a:t>
            </a:r>
          </a:p>
        </p:txBody>
      </p:sp>
      <p:sp>
        <p:nvSpPr>
          <p:cNvPr id="175109" name="Text Box 5"/>
          <p:cNvSpPr txBox="1">
            <a:spLocks noChangeArrowheads="1"/>
          </p:cNvSpPr>
          <p:nvPr/>
        </p:nvSpPr>
        <p:spPr bwMode="auto">
          <a:xfrm>
            <a:off x="1295400" y="3627438"/>
            <a:ext cx="7391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092950" algn="r"/>
              </a:tabLst>
              <a:defRPr sz="2400">
                <a:solidFill>
                  <a:schemeClr val="tx1"/>
                </a:solidFill>
                <a:latin typeface="Times New Roman" panose="02020603050405020304" pitchFamily="18" charset="0"/>
              </a:defRPr>
            </a:lvl1pPr>
            <a:lvl2pPr>
              <a:tabLst>
                <a:tab pos="7092950" algn="r"/>
              </a:tabLst>
              <a:defRPr sz="2400">
                <a:solidFill>
                  <a:schemeClr val="tx1"/>
                </a:solidFill>
                <a:latin typeface="Times New Roman" panose="02020603050405020304" pitchFamily="18" charset="0"/>
              </a:defRPr>
            </a:lvl2pPr>
            <a:lvl3pPr>
              <a:tabLst>
                <a:tab pos="7092950" algn="r"/>
              </a:tabLst>
              <a:defRPr sz="2400">
                <a:solidFill>
                  <a:schemeClr val="tx1"/>
                </a:solidFill>
                <a:latin typeface="Times New Roman" panose="02020603050405020304" pitchFamily="18" charset="0"/>
              </a:defRPr>
            </a:lvl3pPr>
            <a:lvl4pPr>
              <a:tabLst>
                <a:tab pos="7092950" algn="r"/>
              </a:tabLst>
              <a:defRPr sz="2400">
                <a:solidFill>
                  <a:schemeClr val="tx1"/>
                </a:solidFill>
                <a:latin typeface="Times New Roman" panose="02020603050405020304" pitchFamily="18" charset="0"/>
              </a:defRPr>
            </a:lvl4pPr>
            <a:lvl5pPr>
              <a:tabLst>
                <a:tab pos="7092950" algn="r"/>
              </a:tabLst>
              <a:defRPr sz="2400">
                <a:solidFill>
                  <a:schemeClr val="tx1"/>
                </a:solidFill>
                <a:latin typeface="Times New Roman" panose="02020603050405020304" pitchFamily="18" charset="0"/>
              </a:defRPr>
            </a:lvl5pPr>
            <a:lvl6pPr algn="ctr" eaLnBrk="0" fontAlgn="base" hangingPunct="0">
              <a:spcBef>
                <a:spcPct val="0"/>
              </a:spcBef>
              <a:spcAft>
                <a:spcPct val="0"/>
              </a:spcAft>
              <a:tabLst>
                <a:tab pos="7092950" algn="r"/>
              </a:tabLst>
              <a:defRPr sz="2400">
                <a:solidFill>
                  <a:schemeClr val="tx1"/>
                </a:solidFill>
                <a:latin typeface="Times New Roman" panose="02020603050405020304" pitchFamily="18" charset="0"/>
              </a:defRPr>
            </a:lvl6pPr>
            <a:lvl7pPr algn="ctr" eaLnBrk="0" fontAlgn="base" hangingPunct="0">
              <a:spcBef>
                <a:spcPct val="0"/>
              </a:spcBef>
              <a:spcAft>
                <a:spcPct val="0"/>
              </a:spcAft>
              <a:tabLst>
                <a:tab pos="7092950" algn="r"/>
              </a:tabLst>
              <a:defRPr sz="2400">
                <a:solidFill>
                  <a:schemeClr val="tx1"/>
                </a:solidFill>
                <a:latin typeface="Times New Roman" panose="02020603050405020304" pitchFamily="18" charset="0"/>
              </a:defRPr>
            </a:lvl7pPr>
            <a:lvl8pPr algn="ctr" eaLnBrk="0" fontAlgn="base" hangingPunct="0">
              <a:spcBef>
                <a:spcPct val="0"/>
              </a:spcBef>
              <a:spcAft>
                <a:spcPct val="0"/>
              </a:spcAft>
              <a:tabLst>
                <a:tab pos="7092950" algn="r"/>
              </a:tabLst>
              <a:defRPr sz="2400">
                <a:solidFill>
                  <a:schemeClr val="tx1"/>
                </a:solidFill>
                <a:latin typeface="Times New Roman" panose="02020603050405020304" pitchFamily="18" charset="0"/>
              </a:defRPr>
            </a:lvl8pPr>
            <a:lvl9pPr algn="ctr" eaLnBrk="0" fontAlgn="base" hangingPunct="0">
              <a:spcBef>
                <a:spcPct val="0"/>
              </a:spcBef>
              <a:spcAft>
                <a:spcPct val="0"/>
              </a:spcAft>
              <a:tabLst>
                <a:tab pos="7092950" algn="r"/>
              </a:tabLst>
              <a:defRPr sz="2400">
                <a:solidFill>
                  <a:schemeClr val="tx1"/>
                </a:solidFill>
                <a:latin typeface="Times New Roman" panose="02020603050405020304" pitchFamily="18" charset="0"/>
              </a:defRPr>
            </a:lvl9pPr>
          </a:lstStyle>
          <a:p>
            <a:pPr algn="l">
              <a:spcBef>
                <a:spcPct val="50000"/>
              </a:spcBef>
            </a:pPr>
            <a:r>
              <a:rPr lang="en-US" altLang="en-US" sz="2100" dirty="0">
                <a:latin typeface="Liberation Sans" panose="020B0604020202020204"/>
              </a:rPr>
              <a:t>Dividends </a:t>
            </a:r>
            <a:r>
              <a:rPr lang="en-US" altLang="en-US" sz="2100" dirty="0" smtClean="0">
                <a:latin typeface="Liberation Sans" panose="020B0604020202020204"/>
              </a:rPr>
              <a:t>Payable </a:t>
            </a:r>
            <a:r>
              <a:rPr lang="en-US" altLang="en-US" sz="2100" dirty="0">
                <a:latin typeface="Liberation Sans" panose="020B0604020202020204"/>
              </a:rPr>
              <a:t>	50,000</a:t>
            </a:r>
          </a:p>
        </p:txBody>
      </p:sp>
      <p:sp>
        <p:nvSpPr>
          <p:cNvPr id="175110" name="Text Box 6"/>
          <p:cNvSpPr txBox="1">
            <a:spLocks noChangeArrowheads="1"/>
          </p:cNvSpPr>
          <p:nvPr/>
        </p:nvSpPr>
        <p:spPr bwMode="auto">
          <a:xfrm>
            <a:off x="533400" y="4283075"/>
            <a:ext cx="4648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691313" algn="r"/>
              </a:tabLst>
              <a:defRPr sz="2400">
                <a:solidFill>
                  <a:schemeClr val="tx1"/>
                </a:solidFill>
                <a:latin typeface="Times New Roman" panose="02020603050405020304" pitchFamily="18" charset="0"/>
              </a:defRPr>
            </a:lvl1pPr>
            <a:lvl2pPr>
              <a:tabLst>
                <a:tab pos="6691313" algn="r"/>
              </a:tabLst>
              <a:defRPr sz="2400">
                <a:solidFill>
                  <a:schemeClr val="tx1"/>
                </a:solidFill>
                <a:latin typeface="Times New Roman" panose="02020603050405020304" pitchFamily="18" charset="0"/>
              </a:defRPr>
            </a:lvl2pPr>
            <a:lvl3pPr>
              <a:tabLst>
                <a:tab pos="6691313" algn="r"/>
              </a:tabLst>
              <a:defRPr sz="2400">
                <a:solidFill>
                  <a:schemeClr val="tx1"/>
                </a:solidFill>
                <a:latin typeface="Times New Roman" panose="02020603050405020304" pitchFamily="18" charset="0"/>
              </a:defRPr>
            </a:lvl3pPr>
            <a:lvl4pPr>
              <a:tabLst>
                <a:tab pos="6691313" algn="r"/>
              </a:tabLst>
              <a:defRPr sz="2400">
                <a:solidFill>
                  <a:schemeClr val="tx1"/>
                </a:solidFill>
                <a:latin typeface="Times New Roman" panose="02020603050405020304" pitchFamily="18" charset="0"/>
              </a:defRPr>
            </a:lvl4pPr>
            <a:lvl5pPr>
              <a:tabLst>
                <a:tab pos="6691313" algn="r"/>
              </a:tabLst>
              <a:defRPr sz="2400">
                <a:solidFill>
                  <a:schemeClr val="tx1"/>
                </a:solidFill>
                <a:latin typeface="Times New Roman" panose="02020603050405020304" pitchFamily="18" charset="0"/>
              </a:defRPr>
            </a:lvl5pPr>
            <a:lvl6pPr algn="ctr"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6pPr>
            <a:lvl7pPr algn="ctr"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7pPr>
            <a:lvl8pPr algn="ctr"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8pPr>
            <a:lvl9pPr algn="ctr"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9pPr>
          </a:lstStyle>
          <a:p>
            <a:pPr algn="l">
              <a:spcBef>
                <a:spcPct val="50000"/>
              </a:spcBef>
            </a:pPr>
            <a:r>
              <a:rPr lang="en-US" altLang="en-US" sz="2100" b="1" u="sng" dirty="0">
                <a:solidFill>
                  <a:schemeClr val="bg2"/>
                </a:solidFill>
                <a:latin typeface="Liberation Sans" panose="020B0604020202020204"/>
              </a:rPr>
              <a:t>December 22</a:t>
            </a:r>
            <a:r>
              <a:rPr lang="en-US" altLang="en-US" sz="2100" u="sng" dirty="0">
                <a:solidFill>
                  <a:schemeClr val="bg2"/>
                </a:solidFill>
                <a:latin typeface="Liberation Sans" panose="020B0604020202020204"/>
              </a:rPr>
              <a:t> (Date of Record)</a:t>
            </a:r>
            <a:endParaRPr lang="en-US" altLang="en-US" sz="2100" dirty="0">
              <a:solidFill>
                <a:srgbClr val="000066"/>
              </a:solidFill>
              <a:latin typeface="Liberation Sans" panose="020B0604020202020204"/>
            </a:endParaRPr>
          </a:p>
        </p:txBody>
      </p:sp>
      <p:sp>
        <p:nvSpPr>
          <p:cNvPr id="175111" name="Text Box 7"/>
          <p:cNvSpPr txBox="1">
            <a:spLocks noChangeArrowheads="1"/>
          </p:cNvSpPr>
          <p:nvPr/>
        </p:nvSpPr>
        <p:spPr bwMode="auto">
          <a:xfrm>
            <a:off x="533400" y="5029200"/>
            <a:ext cx="4724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100" b="1" u="sng" dirty="0">
                <a:solidFill>
                  <a:schemeClr val="bg2"/>
                </a:solidFill>
                <a:latin typeface="Liberation Sans" panose="020B0604020202020204"/>
              </a:rPr>
              <a:t>January 20</a:t>
            </a:r>
            <a:r>
              <a:rPr lang="en-US" altLang="en-US" sz="2100" u="sng" dirty="0">
                <a:solidFill>
                  <a:schemeClr val="bg2"/>
                </a:solidFill>
                <a:latin typeface="Liberation Sans" panose="020B0604020202020204"/>
              </a:rPr>
              <a:t> (Payment Date)</a:t>
            </a:r>
          </a:p>
        </p:txBody>
      </p:sp>
      <p:sp>
        <p:nvSpPr>
          <p:cNvPr id="175113" name="Text Box 9"/>
          <p:cNvSpPr txBox="1">
            <a:spLocks noChangeArrowheads="1"/>
          </p:cNvSpPr>
          <p:nvPr/>
        </p:nvSpPr>
        <p:spPr bwMode="auto">
          <a:xfrm>
            <a:off x="914400" y="5454650"/>
            <a:ext cx="670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999163" algn="r"/>
              </a:tabLst>
              <a:defRPr sz="2400">
                <a:solidFill>
                  <a:schemeClr val="tx1"/>
                </a:solidFill>
                <a:latin typeface="Times New Roman" panose="02020603050405020304" pitchFamily="18" charset="0"/>
              </a:defRPr>
            </a:lvl1pPr>
            <a:lvl2pPr>
              <a:tabLst>
                <a:tab pos="5999163" algn="r"/>
              </a:tabLst>
              <a:defRPr sz="2400">
                <a:solidFill>
                  <a:schemeClr val="tx1"/>
                </a:solidFill>
                <a:latin typeface="Times New Roman" panose="02020603050405020304" pitchFamily="18" charset="0"/>
              </a:defRPr>
            </a:lvl2pPr>
            <a:lvl3pPr>
              <a:tabLst>
                <a:tab pos="5999163" algn="r"/>
              </a:tabLst>
              <a:defRPr sz="2400">
                <a:solidFill>
                  <a:schemeClr val="tx1"/>
                </a:solidFill>
                <a:latin typeface="Times New Roman" panose="02020603050405020304" pitchFamily="18" charset="0"/>
              </a:defRPr>
            </a:lvl3pPr>
            <a:lvl4pPr>
              <a:tabLst>
                <a:tab pos="5999163" algn="r"/>
              </a:tabLst>
              <a:defRPr sz="2400">
                <a:solidFill>
                  <a:schemeClr val="tx1"/>
                </a:solidFill>
                <a:latin typeface="Times New Roman" panose="02020603050405020304" pitchFamily="18" charset="0"/>
              </a:defRPr>
            </a:lvl4pPr>
            <a:lvl5pPr>
              <a:tabLst>
                <a:tab pos="5999163" algn="r"/>
              </a:tabLst>
              <a:defRPr sz="2400">
                <a:solidFill>
                  <a:schemeClr val="tx1"/>
                </a:solidFill>
                <a:latin typeface="Times New Roman" panose="02020603050405020304" pitchFamily="18" charset="0"/>
              </a:defRPr>
            </a:lvl5pPr>
            <a:lvl6pPr algn="ctr" eaLnBrk="0" fontAlgn="base" hangingPunct="0">
              <a:spcBef>
                <a:spcPct val="0"/>
              </a:spcBef>
              <a:spcAft>
                <a:spcPct val="0"/>
              </a:spcAft>
              <a:tabLst>
                <a:tab pos="5999163" algn="r"/>
              </a:tabLst>
              <a:defRPr sz="2400">
                <a:solidFill>
                  <a:schemeClr val="tx1"/>
                </a:solidFill>
                <a:latin typeface="Times New Roman" panose="02020603050405020304" pitchFamily="18" charset="0"/>
              </a:defRPr>
            </a:lvl6pPr>
            <a:lvl7pPr algn="ctr" eaLnBrk="0" fontAlgn="base" hangingPunct="0">
              <a:spcBef>
                <a:spcPct val="0"/>
              </a:spcBef>
              <a:spcAft>
                <a:spcPct val="0"/>
              </a:spcAft>
              <a:tabLst>
                <a:tab pos="5999163" algn="r"/>
              </a:tabLst>
              <a:defRPr sz="2400">
                <a:solidFill>
                  <a:schemeClr val="tx1"/>
                </a:solidFill>
                <a:latin typeface="Times New Roman" panose="02020603050405020304" pitchFamily="18" charset="0"/>
              </a:defRPr>
            </a:lvl7pPr>
            <a:lvl8pPr algn="ctr" eaLnBrk="0" fontAlgn="base" hangingPunct="0">
              <a:spcBef>
                <a:spcPct val="0"/>
              </a:spcBef>
              <a:spcAft>
                <a:spcPct val="0"/>
              </a:spcAft>
              <a:tabLst>
                <a:tab pos="5999163" algn="r"/>
              </a:tabLst>
              <a:defRPr sz="2400">
                <a:solidFill>
                  <a:schemeClr val="tx1"/>
                </a:solidFill>
                <a:latin typeface="Times New Roman" panose="02020603050405020304" pitchFamily="18" charset="0"/>
              </a:defRPr>
            </a:lvl8pPr>
            <a:lvl9pPr algn="ctr" eaLnBrk="0" fontAlgn="base" hangingPunct="0">
              <a:spcBef>
                <a:spcPct val="0"/>
              </a:spcBef>
              <a:spcAft>
                <a:spcPct val="0"/>
              </a:spcAft>
              <a:tabLst>
                <a:tab pos="5999163" algn="r"/>
              </a:tabLst>
              <a:defRPr sz="2400">
                <a:solidFill>
                  <a:schemeClr val="tx1"/>
                </a:solidFill>
                <a:latin typeface="Times New Roman" panose="02020603050405020304" pitchFamily="18" charset="0"/>
              </a:defRPr>
            </a:lvl9pPr>
          </a:lstStyle>
          <a:p>
            <a:pPr algn="l">
              <a:spcBef>
                <a:spcPct val="50000"/>
              </a:spcBef>
            </a:pPr>
            <a:r>
              <a:rPr lang="en-US" altLang="en-US" sz="2100" dirty="0">
                <a:latin typeface="Liberation Sans" panose="020B0604020202020204"/>
              </a:rPr>
              <a:t>Dividends </a:t>
            </a:r>
            <a:r>
              <a:rPr lang="en-US" altLang="en-US" sz="2100" dirty="0" smtClean="0">
                <a:latin typeface="Liberation Sans" panose="020B0604020202020204"/>
              </a:rPr>
              <a:t>Payable  </a:t>
            </a:r>
            <a:r>
              <a:rPr lang="en-US" altLang="en-US" sz="2100" dirty="0">
                <a:latin typeface="Liberation Sans" panose="020B0604020202020204"/>
              </a:rPr>
              <a:t>	50,000</a:t>
            </a:r>
          </a:p>
        </p:txBody>
      </p:sp>
      <p:sp>
        <p:nvSpPr>
          <p:cNvPr id="175114" name="Text Box 10"/>
          <p:cNvSpPr txBox="1">
            <a:spLocks noChangeArrowheads="1"/>
          </p:cNvSpPr>
          <p:nvPr/>
        </p:nvSpPr>
        <p:spPr bwMode="auto">
          <a:xfrm>
            <a:off x="1295400" y="5835650"/>
            <a:ext cx="7391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092950" algn="r"/>
              </a:tabLst>
              <a:defRPr sz="2400">
                <a:solidFill>
                  <a:schemeClr val="tx1"/>
                </a:solidFill>
                <a:latin typeface="Times New Roman" panose="02020603050405020304" pitchFamily="18" charset="0"/>
              </a:defRPr>
            </a:lvl1pPr>
            <a:lvl2pPr>
              <a:tabLst>
                <a:tab pos="7092950" algn="r"/>
              </a:tabLst>
              <a:defRPr sz="2400">
                <a:solidFill>
                  <a:schemeClr val="tx1"/>
                </a:solidFill>
                <a:latin typeface="Times New Roman" panose="02020603050405020304" pitchFamily="18" charset="0"/>
              </a:defRPr>
            </a:lvl2pPr>
            <a:lvl3pPr>
              <a:tabLst>
                <a:tab pos="7092950" algn="r"/>
              </a:tabLst>
              <a:defRPr sz="2400">
                <a:solidFill>
                  <a:schemeClr val="tx1"/>
                </a:solidFill>
                <a:latin typeface="Times New Roman" panose="02020603050405020304" pitchFamily="18" charset="0"/>
              </a:defRPr>
            </a:lvl3pPr>
            <a:lvl4pPr>
              <a:tabLst>
                <a:tab pos="7092950" algn="r"/>
              </a:tabLst>
              <a:defRPr sz="2400">
                <a:solidFill>
                  <a:schemeClr val="tx1"/>
                </a:solidFill>
                <a:latin typeface="Times New Roman" panose="02020603050405020304" pitchFamily="18" charset="0"/>
              </a:defRPr>
            </a:lvl4pPr>
            <a:lvl5pPr>
              <a:tabLst>
                <a:tab pos="7092950" algn="r"/>
              </a:tabLst>
              <a:defRPr sz="2400">
                <a:solidFill>
                  <a:schemeClr val="tx1"/>
                </a:solidFill>
                <a:latin typeface="Times New Roman" panose="02020603050405020304" pitchFamily="18" charset="0"/>
              </a:defRPr>
            </a:lvl5pPr>
            <a:lvl6pPr algn="ctr" eaLnBrk="0" fontAlgn="base" hangingPunct="0">
              <a:spcBef>
                <a:spcPct val="0"/>
              </a:spcBef>
              <a:spcAft>
                <a:spcPct val="0"/>
              </a:spcAft>
              <a:tabLst>
                <a:tab pos="7092950" algn="r"/>
              </a:tabLst>
              <a:defRPr sz="2400">
                <a:solidFill>
                  <a:schemeClr val="tx1"/>
                </a:solidFill>
                <a:latin typeface="Times New Roman" panose="02020603050405020304" pitchFamily="18" charset="0"/>
              </a:defRPr>
            </a:lvl6pPr>
            <a:lvl7pPr algn="ctr" eaLnBrk="0" fontAlgn="base" hangingPunct="0">
              <a:spcBef>
                <a:spcPct val="0"/>
              </a:spcBef>
              <a:spcAft>
                <a:spcPct val="0"/>
              </a:spcAft>
              <a:tabLst>
                <a:tab pos="7092950" algn="r"/>
              </a:tabLst>
              <a:defRPr sz="2400">
                <a:solidFill>
                  <a:schemeClr val="tx1"/>
                </a:solidFill>
                <a:latin typeface="Times New Roman" panose="02020603050405020304" pitchFamily="18" charset="0"/>
              </a:defRPr>
            </a:lvl7pPr>
            <a:lvl8pPr algn="ctr" eaLnBrk="0" fontAlgn="base" hangingPunct="0">
              <a:spcBef>
                <a:spcPct val="0"/>
              </a:spcBef>
              <a:spcAft>
                <a:spcPct val="0"/>
              </a:spcAft>
              <a:tabLst>
                <a:tab pos="7092950" algn="r"/>
              </a:tabLst>
              <a:defRPr sz="2400">
                <a:solidFill>
                  <a:schemeClr val="tx1"/>
                </a:solidFill>
                <a:latin typeface="Times New Roman" panose="02020603050405020304" pitchFamily="18" charset="0"/>
              </a:defRPr>
            </a:lvl8pPr>
            <a:lvl9pPr algn="ctr" eaLnBrk="0" fontAlgn="base" hangingPunct="0">
              <a:spcBef>
                <a:spcPct val="0"/>
              </a:spcBef>
              <a:spcAft>
                <a:spcPct val="0"/>
              </a:spcAft>
              <a:tabLst>
                <a:tab pos="7092950" algn="r"/>
              </a:tabLst>
              <a:defRPr sz="2400">
                <a:solidFill>
                  <a:schemeClr val="tx1"/>
                </a:solidFill>
                <a:latin typeface="Times New Roman" panose="02020603050405020304" pitchFamily="18" charset="0"/>
              </a:defRPr>
            </a:lvl9pPr>
          </a:lstStyle>
          <a:p>
            <a:pPr algn="l">
              <a:spcBef>
                <a:spcPct val="50000"/>
              </a:spcBef>
            </a:pPr>
            <a:r>
              <a:rPr lang="en-US" altLang="en-US" sz="2100" dirty="0">
                <a:latin typeface="Liberation Sans" panose="020B0604020202020204"/>
              </a:rPr>
              <a:t>Cash 	50,000</a:t>
            </a:r>
          </a:p>
        </p:txBody>
      </p:sp>
      <p:sp>
        <p:nvSpPr>
          <p:cNvPr id="175115" name="Text Box 11"/>
          <p:cNvSpPr txBox="1">
            <a:spLocks noChangeArrowheads="1"/>
          </p:cNvSpPr>
          <p:nvPr/>
        </p:nvSpPr>
        <p:spPr bwMode="auto">
          <a:xfrm>
            <a:off x="6019800" y="4267200"/>
            <a:ext cx="2362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691313" algn="r"/>
              </a:tabLst>
              <a:defRPr sz="2400">
                <a:solidFill>
                  <a:schemeClr val="tx1"/>
                </a:solidFill>
                <a:latin typeface="Times New Roman" panose="02020603050405020304" pitchFamily="18" charset="0"/>
              </a:defRPr>
            </a:lvl1pPr>
            <a:lvl2pPr>
              <a:tabLst>
                <a:tab pos="6691313" algn="r"/>
              </a:tabLst>
              <a:defRPr sz="2400">
                <a:solidFill>
                  <a:schemeClr val="tx1"/>
                </a:solidFill>
                <a:latin typeface="Times New Roman" panose="02020603050405020304" pitchFamily="18" charset="0"/>
              </a:defRPr>
            </a:lvl2pPr>
            <a:lvl3pPr>
              <a:tabLst>
                <a:tab pos="6691313" algn="r"/>
              </a:tabLst>
              <a:defRPr sz="2400">
                <a:solidFill>
                  <a:schemeClr val="tx1"/>
                </a:solidFill>
                <a:latin typeface="Times New Roman" panose="02020603050405020304" pitchFamily="18" charset="0"/>
              </a:defRPr>
            </a:lvl3pPr>
            <a:lvl4pPr>
              <a:tabLst>
                <a:tab pos="6691313" algn="r"/>
              </a:tabLst>
              <a:defRPr sz="2400">
                <a:solidFill>
                  <a:schemeClr val="tx1"/>
                </a:solidFill>
                <a:latin typeface="Times New Roman" panose="02020603050405020304" pitchFamily="18" charset="0"/>
              </a:defRPr>
            </a:lvl4pPr>
            <a:lvl5pPr>
              <a:tabLst>
                <a:tab pos="6691313" algn="r"/>
              </a:tabLst>
              <a:defRPr sz="2400">
                <a:solidFill>
                  <a:schemeClr val="tx1"/>
                </a:solidFill>
                <a:latin typeface="Times New Roman" panose="02020603050405020304" pitchFamily="18" charset="0"/>
              </a:defRPr>
            </a:lvl5pPr>
            <a:lvl6pPr algn="ctr"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6pPr>
            <a:lvl7pPr algn="ctr"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7pPr>
            <a:lvl8pPr algn="ctr"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8pPr>
            <a:lvl9pPr algn="ctr"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9pPr>
          </a:lstStyle>
          <a:p>
            <a:pPr algn="l">
              <a:spcBef>
                <a:spcPct val="50000"/>
              </a:spcBef>
            </a:pPr>
            <a:r>
              <a:rPr lang="en-US" altLang="en-US" sz="2100" b="1" dirty="0">
                <a:latin typeface="Liberation Sans" panose="020B0604020202020204"/>
              </a:rPr>
              <a:t>No entry</a:t>
            </a:r>
          </a:p>
        </p:txBody>
      </p:sp>
      <p:sp>
        <p:nvSpPr>
          <p:cNvPr id="14"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smtClean="0">
                <a:latin typeface="Liberation Sans" panose="020B0604020202020204"/>
              </a:rPr>
              <a:t>ENTRIES FOR CASH DIVIDENDS</a:t>
            </a:r>
            <a:endParaRPr lang="en-US" altLang="en-US" sz="3200" i="0" dirty="0">
              <a:latin typeface="Liberation Sans" panose="020B0604020202020204"/>
            </a:endParaRPr>
          </a:p>
        </p:txBody>
      </p:sp>
      <p:sp>
        <p:nvSpPr>
          <p:cNvPr id="1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108"/>
                                        </p:tgtEl>
                                        <p:attrNameLst>
                                          <p:attrName>style.visibility</p:attrName>
                                        </p:attrNameLst>
                                      </p:cBhvr>
                                      <p:to>
                                        <p:strVal val="visible"/>
                                      </p:to>
                                    </p:set>
                                    <p:animEffect transition="in" filter="wipe(left)">
                                      <p:cBhvr>
                                        <p:cTn id="7" dur="500"/>
                                        <p:tgtEl>
                                          <p:spTgt spid="175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5109"/>
                                        </p:tgtEl>
                                        <p:attrNameLst>
                                          <p:attrName>style.visibility</p:attrName>
                                        </p:attrNameLst>
                                      </p:cBhvr>
                                      <p:to>
                                        <p:strVal val="visible"/>
                                      </p:to>
                                    </p:set>
                                    <p:animEffect transition="in" filter="wipe(left)">
                                      <p:cBhvr>
                                        <p:cTn id="12" dur="500"/>
                                        <p:tgtEl>
                                          <p:spTgt spid="1751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5115"/>
                                        </p:tgtEl>
                                        <p:attrNameLst>
                                          <p:attrName>style.visibility</p:attrName>
                                        </p:attrNameLst>
                                      </p:cBhvr>
                                      <p:to>
                                        <p:strVal val="visible"/>
                                      </p:to>
                                    </p:set>
                                    <p:animEffect transition="in" filter="wipe(left)">
                                      <p:cBhvr>
                                        <p:cTn id="17" dur="500"/>
                                        <p:tgtEl>
                                          <p:spTgt spid="1751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5113"/>
                                        </p:tgtEl>
                                        <p:attrNameLst>
                                          <p:attrName>style.visibility</p:attrName>
                                        </p:attrNameLst>
                                      </p:cBhvr>
                                      <p:to>
                                        <p:strVal val="visible"/>
                                      </p:to>
                                    </p:set>
                                    <p:animEffect transition="in" filter="wipe(left)">
                                      <p:cBhvr>
                                        <p:cTn id="22" dur="500"/>
                                        <p:tgtEl>
                                          <p:spTgt spid="1751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5114"/>
                                        </p:tgtEl>
                                        <p:attrNameLst>
                                          <p:attrName>style.visibility</p:attrName>
                                        </p:attrNameLst>
                                      </p:cBhvr>
                                      <p:to>
                                        <p:strVal val="visible"/>
                                      </p:to>
                                    </p:set>
                                    <p:animEffect transition="in" filter="wipe(left)">
                                      <p:cBhvr>
                                        <p:cTn id="27" dur="500"/>
                                        <p:tgtEl>
                                          <p:spTgt spid="175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p:bldP spid="175109" grpId="0"/>
      <p:bldP spid="175113" grpId="0"/>
      <p:bldP spid="175114" grpId="0"/>
      <p:bldP spid="1751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5" name="Rectangle 6"/>
          <p:cNvSpPr>
            <a:spLocks noChangeArrowheads="1"/>
          </p:cNvSpPr>
          <p:nvPr/>
        </p:nvSpPr>
        <p:spPr bwMode="auto">
          <a:xfrm>
            <a:off x="6019800" y="2057400"/>
            <a:ext cx="2819400" cy="1795463"/>
          </a:xfrm>
          <a:prstGeom prst="rect">
            <a:avLst/>
          </a:prstGeom>
          <a:solidFill>
            <a:srgbClr val="FFFFCC"/>
          </a:solidFill>
          <a:ln w="28575" cap="sq">
            <a:solidFill>
              <a:srgbClr val="CC0000"/>
            </a:solidFill>
            <a:miter lim="800000"/>
            <a:headEnd type="none" w="sm" len="sm"/>
            <a:tailEnd type="none" w="sm" len="sm"/>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200" dirty="0">
                <a:latin typeface="Liberation Sans" panose="020B0604020202020204"/>
              </a:rPr>
              <a:t>Corporation acts under its own name rather than in the name of its shareholders.</a:t>
            </a:r>
          </a:p>
        </p:txBody>
      </p:sp>
      <p:sp>
        <p:nvSpPr>
          <p:cNvPr id="276486" name="Line 7"/>
          <p:cNvSpPr>
            <a:spLocks noChangeShapeType="1"/>
          </p:cNvSpPr>
          <p:nvPr/>
        </p:nvSpPr>
        <p:spPr bwMode="auto">
          <a:xfrm>
            <a:off x="4724400" y="2514600"/>
            <a:ext cx="1066800" cy="0"/>
          </a:xfrm>
          <a:prstGeom prst="line">
            <a:avLst/>
          </a:prstGeom>
          <a:noFill/>
          <a:ln w="28575" cap="sq">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a:endParaRPr>
          </a:p>
        </p:txBody>
      </p:sp>
      <p:sp>
        <p:nvSpPr>
          <p:cNvPr id="276487" name="Text Box 2"/>
          <p:cNvSpPr txBox="1">
            <a:spLocks noChangeArrowheads="1"/>
          </p:cNvSpPr>
          <p:nvPr/>
        </p:nvSpPr>
        <p:spPr bwMode="auto">
          <a:xfrm>
            <a:off x="685800" y="2286000"/>
            <a:ext cx="4953000" cy="390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857250" indent="-285750">
              <a:defRPr sz="2400">
                <a:solidFill>
                  <a:schemeClr val="tx1"/>
                </a:solidFill>
                <a:latin typeface="Times New Roman" panose="02020603050405020304" pitchFamily="18" charset="0"/>
              </a:defRPr>
            </a:lvl2pPr>
            <a:lvl3pPr marL="120015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5000"/>
              </a:spcBef>
              <a:buClr>
                <a:srgbClr val="CC0000"/>
              </a:buClr>
              <a:buSzPct val="80000"/>
              <a:buFont typeface="Wingdings" panose="05000000000000000000" pitchFamily="2" charset="2"/>
              <a:buChar char="u"/>
            </a:pPr>
            <a:r>
              <a:rPr lang="en-US" altLang="en-US" sz="2200" b="1" dirty="0">
                <a:solidFill>
                  <a:srgbClr val="CC0000"/>
                </a:solidFill>
                <a:latin typeface="Liberation Sans" panose="020B0604020202020204"/>
              </a:rPr>
              <a:t>Separate Legal Existence</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Limited Liability of Shareholders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Transferable Ownership Rights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Ability to Acquire Capital</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Continuous Life</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Corporate Management </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Government Regulations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Additional Taxes</a:t>
            </a:r>
          </a:p>
        </p:txBody>
      </p:sp>
      <p:sp>
        <p:nvSpPr>
          <p:cNvPr id="620547" name="Rectangle 3"/>
          <p:cNvSpPr>
            <a:spLocks noChangeArrowheads="1"/>
          </p:cNvSpPr>
          <p:nvPr/>
        </p:nvSpPr>
        <p:spPr bwMode="auto">
          <a:xfrm>
            <a:off x="533400" y="1219200"/>
            <a:ext cx="8229600" cy="990600"/>
          </a:xfrm>
          <a:prstGeom prst="rect">
            <a:avLst/>
          </a:prstGeom>
          <a:noFill/>
          <a:ln w="12700">
            <a:noFill/>
            <a:miter lim="800000"/>
            <a:headEnd/>
            <a:tailEnd/>
          </a:ln>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20000"/>
              </a:spcBef>
              <a:buClr>
                <a:schemeClr val="tx1"/>
              </a:buClr>
              <a:buFont typeface="Wingdings" panose="05000000000000000000" pitchFamily="2" charset="2"/>
              <a:buNone/>
            </a:pPr>
            <a:r>
              <a:rPr lang="en-US" altLang="en-US" dirty="0">
                <a:latin typeface="Liberation Sans" panose="020B0604020202020204"/>
              </a:rPr>
              <a:t>Characteristics that distinguish corporations from proprietorships and partnerships.</a:t>
            </a:r>
            <a:endParaRPr lang="en-US" altLang="en-US" b="1" dirty="0">
              <a:effectLst>
                <a:outerShdw blurRad="38100" dist="38100" dir="2700000" algn="tl">
                  <a:srgbClr val="C0C0C0"/>
                </a:outerShdw>
              </a:effectLst>
              <a:latin typeface="Liberation Sans" panose="020B0604020202020204"/>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Characteristics </a:t>
            </a:r>
            <a:r>
              <a:rPr lang="en-US" altLang="en-US" sz="3200" b="1" dirty="0">
                <a:solidFill>
                  <a:srgbClr val="CC0000"/>
                </a:solidFill>
                <a:latin typeface="Liberation Sans" panose="020B0604020202020204"/>
              </a:rPr>
              <a:t>of a </a:t>
            </a:r>
            <a:r>
              <a:rPr lang="en-US" altLang="en-US" sz="3200" b="1" dirty="0" smtClean="0">
                <a:solidFill>
                  <a:srgbClr val="CC0000"/>
                </a:solidFill>
                <a:latin typeface="Liberation Sans" panose="020B0604020202020204"/>
              </a:rPr>
              <a:t>Corporation</a:t>
            </a:r>
            <a:endParaRPr lang="en-US" altLang="en-US" sz="3200" b="1" dirty="0">
              <a:solidFill>
                <a:srgbClr val="CC0000"/>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bwMode="auto">
          <a:xfrm>
            <a:off x="609600" y="1295400"/>
            <a:ext cx="8001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15000"/>
              </a:lnSpc>
              <a:spcBef>
                <a:spcPct val="35000"/>
              </a:spcBef>
              <a:buFont typeface="Wingdings" panose="05000000000000000000" pitchFamily="2" charset="2"/>
              <a:buNone/>
            </a:pPr>
            <a:r>
              <a:rPr lang="en-US" altLang="en-US" sz="2700" dirty="0" smtClean="0">
                <a:solidFill>
                  <a:srgbClr val="006600"/>
                </a:solidFill>
                <a:effectLst/>
                <a:latin typeface="Liberation Sans" panose="020B0604020202020204"/>
              </a:rPr>
              <a:t>ALLOCATING CASH DIVIDENDS BETWEEN PREFERENCE AND ORDINARY SHARES</a:t>
            </a:r>
          </a:p>
        </p:txBody>
      </p:sp>
      <p:sp>
        <p:nvSpPr>
          <p:cNvPr id="177156" name="Rectangle 4"/>
          <p:cNvSpPr>
            <a:spLocks noChangeArrowheads="1"/>
          </p:cNvSpPr>
          <p:nvPr/>
        </p:nvSpPr>
        <p:spPr bwMode="auto">
          <a:xfrm>
            <a:off x="609600" y="2514600"/>
            <a:ext cx="7772400" cy="15240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175">
              <a:defRPr sz="2400">
                <a:solidFill>
                  <a:schemeClr val="tx1"/>
                </a:solidFill>
                <a:latin typeface="Times New Roman" panose="02020603050405020304" pitchFamily="18" charset="0"/>
              </a:defRPr>
            </a:lvl1pPr>
            <a:lvl2pPr marL="685800"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543050" indent="-171450">
              <a:defRPr sz="2400">
                <a:solidFill>
                  <a:schemeClr val="tx1"/>
                </a:solidFill>
                <a:latin typeface="Times New Roman" panose="02020603050405020304" pitchFamily="18" charset="0"/>
              </a:defRPr>
            </a:lvl4pPr>
            <a:lvl5pPr marL="2000250" indent="-171450">
              <a:defRPr sz="2400">
                <a:solidFill>
                  <a:schemeClr val="tx1"/>
                </a:solidFill>
                <a:latin typeface="Times New Roman" panose="02020603050405020304" pitchFamily="18" charset="0"/>
              </a:defRPr>
            </a:lvl5pPr>
            <a:lvl6pPr marL="2457450" indent="-171450" algn="ctr" eaLnBrk="0" fontAlgn="base" hangingPunct="0">
              <a:spcBef>
                <a:spcPct val="0"/>
              </a:spcBef>
              <a:spcAft>
                <a:spcPct val="0"/>
              </a:spcAft>
              <a:defRPr sz="2400">
                <a:solidFill>
                  <a:schemeClr val="tx1"/>
                </a:solidFill>
                <a:latin typeface="Times New Roman" panose="02020603050405020304" pitchFamily="18" charset="0"/>
              </a:defRPr>
            </a:lvl6pPr>
            <a:lvl7pPr marL="2914650" indent="-171450" algn="ctr" eaLnBrk="0" fontAlgn="base" hangingPunct="0">
              <a:spcBef>
                <a:spcPct val="0"/>
              </a:spcBef>
              <a:spcAft>
                <a:spcPct val="0"/>
              </a:spcAft>
              <a:defRPr sz="2400">
                <a:solidFill>
                  <a:schemeClr val="tx1"/>
                </a:solidFill>
                <a:latin typeface="Times New Roman" panose="02020603050405020304" pitchFamily="18" charset="0"/>
              </a:defRPr>
            </a:lvl7pPr>
            <a:lvl8pPr marL="3371850" indent="-171450" algn="ctr" eaLnBrk="0" fontAlgn="base" hangingPunct="0">
              <a:spcBef>
                <a:spcPct val="0"/>
              </a:spcBef>
              <a:spcAft>
                <a:spcPct val="0"/>
              </a:spcAft>
              <a:defRPr sz="2400">
                <a:solidFill>
                  <a:schemeClr val="tx1"/>
                </a:solidFill>
                <a:latin typeface="Times New Roman" panose="02020603050405020304" pitchFamily="18" charset="0"/>
              </a:defRPr>
            </a:lvl8pPr>
            <a:lvl9pPr marL="3829050" indent="-17145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30000"/>
              </a:spcBef>
              <a:buClr>
                <a:schemeClr val="accent2"/>
              </a:buClr>
              <a:buSzPct val="75000"/>
              <a:buFont typeface="Wingdings" panose="05000000000000000000" pitchFamily="2" charset="2"/>
              <a:buNone/>
            </a:pPr>
            <a:r>
              <a:rPr lang="en-US" altLang="en-US" sz="2300" dirty="0">
                <a:latin typeface="Liberation Sans" panose="020B0604020202020204"/>
              </a:rPr>
              <a:t>Holders of </a:t>
            </a:r>
            <a:r>
              <a:rPr lang="en-US" altLang="en-US" sz="2300" b="1" dirty="0">
                <a:latin typeface="Liberation Sans" panose="020B0604020202020204"/>
              </a:rPr>
              <a:t>cumulative</a:t>
            </a:r>
            <a:r>
              <a:rPr lang="en-US" altLang="en-US" sz="2300" dirty="0">
                <a:latin typeface="Liberation Sans" panose="020B0604020202020204"/>
              </a:rPr>
              <a:t> preference shares must be paid any unpaid prior-year dividends before ordinary shareholders receive dividends.</a:t>
            </a:r>
          </a:p>
        </p:txBody>
      </p:sp>
      <p:sp>
        <p:nvSpPr>
          <p:cNvPr id="7"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smtClean="0">
                <a:solidFill>
                  <a:srgbClr val="CC0000"/>
                </a:solidFill>
                <a:latin typeface="Liberation Sans" panose="020B0604020202020204"/>
              </a:rPr>
              <a:t>Cash Dividends</a:t>
            </a:r>
            <a:endParaRPr lang="en-US" altLang="en-US" sz="3200" i="0" dirty="0">
              <a:solidFill>
                <a:srgbClr val="CC0000"/>
              </a:solidFill>
              <a:latin typeface="Liberation Sans" panose="020B0604020202020204"/>
            </a:endParaRPr>
          </a:p>
        </p:txBody>
      </p:sp>
      <p:sp>
        <p:nvSpPr>
          <p:cNvPr id="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ChangeArrowheads="1"/>
          </p:cNvSpPr>
          <p:nvPr/>
        </p:nvSpPr>
        <p:spPr bwMode="auto">
          <a:xfrm>
            <a:off x="609600" y="1295400"/>
            <a:ext cx="80010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pPr>
            <a:r>
              <a:rPr lang="en-US" altLang="en-US" sz="2100" b="1" dirty="0">
                <a:latin typeface="Liberation Sans" panose="020B0604020202020204"/>
              </a:rPr>
              <a:t>Illustration:</a:t>
            </a:r>
            <a:r>
              <a:rPr lang="en-US" altLang="en-US" sz="2100" dirty="0">
                <a:latin typeface="Liberation Sans" panose="020B0604020202020204"/>
              </a:rPr>
              <a:t> </a:t>
            </a:r>
            <a:r>
              <a:rPr lang="en-US" altLang="en-US" sz="2100" dirty="0" smtClean="0">
                <a:latin typeface="Liberation Sans" panose="020B0604020202020204"/>
              </a:rPr>
              <a:t>On </a:t>
            </a:r>
            <a:r>
              <a:rPr lang="en-US" altLang="en-US" sz="2100" dirty="0">
                <a:latin typeface="Liberation Sans" panose="020B0604020202020204"/>
              </a:rPr>
              <a:t>December 31, </a:t>
            </a:r>
            <a:r>
              <a:rPr lang="en-US" altLang="en-US" sz="2100" dirty="0" smtClean="0">
                <a:latin typeface="Liberation Sans" panose="020B0604020202020204"/>
              </a:rPr>
              <a:t>2017, </a:t>
            </a:r>
            <a:r>
              <a:rPr lang="en-US" altLang="en-US" sz="2100" dirty="0">
                <a:latin typeface="Liberation Sans" panose="020B0604020202020204"/>
              </a:rPr>
              <a:t>IBR Inc. has 1,000 shares of 8%,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100 par value cumulative preference shares.  It also has 50,000 shares of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10 par value ordinary shares outstanding.  At December 31, </a:t>
            </a:r>
            <a:r>
              <a:rPr lang="en-US" altLang="en-US" sz="2100" dirty="0" smtClean="0">
                <a:latin typeface="Liberation Sans" panose="020B0604020202020204"/>
              </a:rPr>
              <a:t>2017, </a:t>
            </a:r>
            <a:r>
              <a:rPr lang="en-US" altLang="en-US" sz="2100" dirty="0">
                <a:latin typeface="Liberation Sans" panose="020B0604020202020204"/>
              </a:rPr>
              <a:t>the directors declare a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6,000 cash dividend.  Prepare the entry to record the declaration of the dividend.</a:t>
            </a:r>
          </a:p>
        </p:txBody>
      </p:sp>
      <p:sp>
        <p:nvSpPr>
          <p:cNvPr id="179204" name="Text Box 4"/>
          <p:cNvSpPr txBox="1">
            <a:spLocks noChangeArrowheads="1"/>
          </p:cNvSpPr>
          <p:nvPr/>
        </p:nvSpPr>
        <p:spPr bwMode="auto">
          <a:xfrm>
            <a:off x="914400" y="3473450"/>
            <a:ext cx="7696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53088" algn="r"/>
              </a:tabLst>
              <a:defRPr sz="2400">
                <a:solidFill>
                  <a:schemeClr val="tx1"/>
                </a:solidFill>
                <a:latin typeface="Times New Roman" panose="02020603050405020304" pitchFamily="18" charset="0"/>
              </a:defRPr>
            </a:lvl1pPr>
            <a:lvl2pPr>
              <a:tabLst>
                <a:tab pos="5653088" algn="r"/>
              </a:tabLst>
              <a:defRPr sz="2400">
                <a:solidFill>
                  <a:schemeClr val="tx1"/>
                </a:solidFill>
                <a:latin typeface="Times New Roman" panose="02020603050405020304" pitchFamily="18" charset="0"/>
              </a:defRPr>
            </a:lvl2pPr>
            <a:lvl3pPr>
              <a:tabLst>
                <a:tab pos="5653088" algn="r"/>
              </a:tabLst>
              <a:defRPr sz="2400">
                <a:solidFill>
                  <a:schemeClr val="tx1"/>
                </a:solidFill>
                <a:latin typeface="Times New Roman" panose="02020603050405020304" pitchFamily="18" charset="0"/>
              </a:defRPr>
            </a:lvl3pPr>
            <a:lvl4pPr>
              <a:tabLst>
                <a:tab pos="5653088" algn="r"/>
              </a:tabLst>
              <a:defRPr sz="2400">
                <a:solidFill>
                  <a:schemeClr val="tx1"/>
                </a:solidFill>
                <a:latin typeface="Times New Roman" panose="02020603050405020304" pitchFamily="18" charset="0"/>
              </a:defRPr>
            </a:lvl4pPr>
            <a:lvl5pPr>
              <a:tabLst>
                <a:tab pos="5653088" algn="r"/>
              </a:tabLst>
              <a:defRPr sz="2400">
                <a:solidFill>
                  <a:schemeClr val="tx1"/>
                </a:solidFill>
                <a:latin typeface="Times New Roman" panose="02020603050405020304" pitchFamily="18" charset="0"/>
              </a:defRPr>
            </a:lvl5pPr>
            <a:lvl6pPr algn="ctr" eaLnBrk="0" fontAlgn="base" hangingPunct="0">
              <a:spcBef>
                <a:spcPct val="0"/>
              </a:spcBef>
              <a:spcAft>
                <a:spcPct val="0"/>
              </a:spcAft>
              <a:tabLst>
                <a:tab pos="5653088" algn="r"/>
              </a:tabLst>
              <a:defRPr sz="2400">
                <a:solidFill>
                  <a:schemeClr val="tx1"/>
                </a:solidFill>
                <a:latin typeface="Times New Roman" panose="02020603050405020304" pitchFamily="18" charset="0"/>
              </a:defRPr>
            </a:lvl6pPr>
            <a:lvl7pPr algn="ctr" eaLnBrk="0" fontAlgn="base" hangingPunct="0">
              <a:spcBef>
                <a:spcPct val="0"/>
              </a:spcBef>
              <a:spcAft>
                <a:spcPct val="0"/>
              </a:spcAft>
              <a:tabLst>
                <a:tab pos="5653088" algn="r"/>
              </a:tabLst>
              <a:defRPr sz="2400">
                <a:solidFill>
                  <a:schemeClr val="tx1"/>
                </a:solidFill>
                <a:latin typeface="Times New Roman" panose="02020603050405020304" pitchFamily="18" charset="0"/>
              </a:defRPr>
            </a:lvl7pPr>
            <a:lvl8pPr algn="ctr" eaLnBrk="0" fontAlgn="base" hangingPunct="0">
              <a:spcBef>
                <a:spcPct val="0"/>
              </a:spcBef>
              <a:spcAft>
                <a:spcPct val="0"/>
              </a:spcAft>
              <a:tabLst>
                <a:tab pos="5653088" algn="r"/>
              </a:tabLst>
              <a:defRPr sz="2400">
                <a:solidFill>
                  <a:schemeClr val="tx1"/>
                </a:solidFill>
                <a:latin typeface="Times New Roman" panose="02020603050405020304" pitchFamily="18" charset="0"/>
              </a:defRPr>
            </a:lvl8pPr>
            <a:lvl9pPr algn="ctr" eaLnBrk="0" fontAlgn="base" hangingPunct="0">
              <a:spcBef>
                <a:spcPct val="0"/>
              </a:spcBef>
              <a:spcAft>
                <a:spcPct val="0"/>
              </a:spcAft>
              <a:tabLst>
                <a:tab pos="5653088" algn="r"/>
              </a:tabLst>
              <a:defRPr sz="2400">
                <a:solidFill>
                  <a:schemeClr val="tx1"/>
                </a:solidFill>
                <a:latin typeface="Times New Roman" panose="02020603050405020304" pitchFamily="18" charset="0"/>
              </a:defRPr>
            </a:lvl9pPr>
          </a:lstStyle>
          <a:p>
            <a:pPr algn="l">
              <a:spcBef>
                <a:spcPct val="50000"/>
              </a:spcBef>
            </a:pPr>
            <a:r>
              <a:rPr lang="en-US" altLang="en-US" sz="2100" dirty="0">
                <a:latin typeface="Liberation Sans" panose="020B0604020202020204"/>
              </a:rPr>
              <a:t>Cash </a:t>
            </a:r>
            <a:r>
              <a:rPr lang="en-US" altLang="en-US" sz="2100" dirty="0" smtClean="0">
                <a:latin typeface="Liberation Sans" panose="020B0604020202020204"/>
              </a:rPr>
              <a:t>Dividends  </a:t>
            </a:r>
            <a:r>
              <a:rPr lang="en-US" altLang="en-US" sz="2100" dirty="0">
                <a:latin typeface="Liberation Sans" panose="020B0604020202020204"/>
              </a:rPr>
              <a:t>	6,000</a:t>
            </a:r>
          </a:p>
        </p:txBody>
      </p:sp>
      <p:sp>
        <p:nvSpPr>
          <p:cNvPr id="179205" name="Text Box 5"/>
          <p:cNvSpPr txBox="1">
            <a:spLocks noChangeArrowheads="1"/>
          </p:cNvSpPr>
          <p:nvPr/>
        </p:nvSpPr>
        <p:spPr bwMode="auto">
          <a:xfrm>
            <a:off x="914400" y="3930650"/>
            <a:ext cx="7696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858000" algn="r"/>
              </a:tabLst>
              <a:defRPr sz="2400">
                <a:solidFill>
                  <a:schemeClr val="tx1"/>
                </a:solidFill>
                <a:latin typeface="Times New Roman" panose="02020603050405020304" pitchFamily="18" charset="0"/>
              </a:defRPr>
            </a:lvl1pPr>
            <a:lvl2pPr marL="571500">
              <a:tabLst>
                <a:tab pos="6858000" algn="r"/>
              </a:tabLst>
              <a:defRPr sz="2400">
                <a:solidFill>
                  <a:schemeClr val="tx1"/>
                </a:solidFill>
                <a:latin typeface="Times New Roman" panose="02020603050405020304" pitchFamily="18" charset="0"/>
              </a:defRPr>
            </a:lvl2pPr>
            <a:lvl3pPr>
              <a:tabLst>
                <a:tab pos="6858000" algn="r"/>
              </a:tabLst>
              <a:defRPr sz="2400">
                <a:solidFill>
                  <a:schemeClr val="tx1"/>
                </a:solidFill>
                <a:latin typeface="Times New Roman" panose="02020603050405020304" pitchFamily="18" charset="0"/>
              </a:defRPr>
            </a:lvl3pPr>
            <a:lvl4pPr>
              <a:tabLst>
                <a:tab pos="6858000" algn="r"/>
              </a:tabLst>
              <a:defRPr sz="2400">
                <a:solidFill>
                  <a:schemeClr val="tx1"/>
                </a:solidFill>
                <a:latin typeface="Times New Roman" panose="02020603050405020304" pitchFamily="18" charset="0"/>
              </a:defRPr>
            </a:lvl4pPr>
            <a:lvl5pPr>
              <a:tabLst>
                <a:tab pos="6858000" algn="r"/>
              </a:tabLst>
              <a:defRPr sz="2400">
                <a:solidFill>
                  <a:schemeClr val="tx1"/>
                </a:solidFill>
                <a:latin typeface="Times New Roman" panose="02020603050405020304" pitchFamily="18" charset="0"/>
              </a:defRPr>
            </a:lvl5pPr>
            <a:lvl6pPr algn="ctr" eaLnBrk="0" fontAlgn="base" hangingPunct="0">
              <a:spcBef>
                <a:spcPct val="0"/>
              </a:spcBef>
              <a:spcAft>
                <a:spcPct val="0"/>
              </a:spcAft>
              <a:tabLst>
                <a:tab pos="6858000" algn="r"/>
              </a:tabLst>
              <a:defRPr sz="2400">
                <a:solidFill>
                  <a:schemeClr val="tx1"/>
                </a:solidFill>
                <a:latin typeface="Times New Roman" panose="02020603050405020304" pitchFamily="18" charset="0"/>
              </a:defRPr>
            </a:lvl6pPr>
            <a:lvl7pPr algn="ctr" eaLnBrk="0" fontAlgn="base" hangingPunct="0">
              <a:spcBef>
                <a:spcPct val="0"/>
              </a:spcBef>
              <a:spcAft>
                <a:spcPct val="0"/>
              </a:spcAft>
              <a:tabLst>
                <a:tab pos="6858000" algn="r"/>
              </a:tabLst>
              <a:defRPr sz="2400">
                <a:solidFill>
                  <a:schemeClr val="tx1"/>
                </a:solidFill>
                <a:latin typeface="Times New Roman" panose="02020603050405020304" pitchFamily="18" charset="0"/>
              </a:defRPr>
            </a:lvl7pPr>
            <a:lvl8pPr algn="ctr" eaLnBrk="0" fontAlgn="base" hangingPunct="0">
              <a:spcBef>
                <a:spcPct val="0"/>
              </a:spcBef>
              <a:spcAft>
                <a:spcPct val="0"/>
              </a:spcAft>
              <a:tabLst>
                <a:tab pos="6858000" algn="r"/>
              </a:tabLst>
              <a:defRPr sz="2400">
                <a:solidFill>
                  <a:schemeClr val="tx1"/>
                </a:solidFill>
                <a:latin typeface="Times New Roman" panose="02020603050405020304" pitchFamily="18" charset="0"/>
              </a:defRPr>
            </a:lvl8pPr>
            <a:lvl9pPr algn="ctr" eaLnBrk="0" fontAlgn="base" hangingPunct="0">
              <a:spcBef>
                <a:spcPct val="0"/>
              </a:spcBef>
              <a:spcAft>
                <a:spcPct val="0"/>
              </a:spcAft>
              <a:tabLst>
                <a:tab pos="6858000" algn="r"/>
              </a:tabLst>
              <a:defRPr sz="2400">
                <a:solidFill>
                  <a:schemeClr val="tx1"/>
                </a:solidFill>
                <a:latin typeface="Times New Roman" panose="02020603050405020304" pitchFamily="18" charset="0"/>
              </a:defRPr>
            </a:lvl9pPr>
          </a:lstStyle>
          <a:p>
            <a:pPr algn="l">
              <a:spcBef>
                <a:spcPct val="50000"/>
              </a:spcBef>
            </a:pPr>
            <a:r>
              <a:rPr lang="en-US" altLang="en-US" sz="2100" dirty="0">
                <a:latin typeface="Liberation Sans" panose="020B0604020202020204"/>
              </a:rPr>
              <a:t>	Dividends </a:t>
            </a:r>
            <a:r>
              <a:rPr lang="en-US" altLang="en-US" sz="2100" dirty="0" smtClean="0">
                <a:latin typeface="Liberation Sans" panose="020B0604020202020204"/>
              </a:rPr>
              <a:t>Payable  </a:t>
            </a:r>
            <a:r>
              <a:rPr lang="en-US" altLang="en-US" sz="2100" dirty="0">
                <a:latin typeface="Liberation Sans" panose="020B0604020202020204"/>
              </a:rPr>
              <a:t>	6,000</a:t>
            </a:r>
          </a:p>
        </p:txBody>
      </p:sp>
      <p:sp>
        <p:nvSpPr>
          <p:cNvPr id="179206" name="Text Box 6"/>
          <p:cNvSpPr txBox="1">
            <a:spLocks noChangeArrowheads="1"/>
          </p:cNvSpPr>
          <p:nvPr/>
        </p:nvSpPr>
        <p:spPr bwMode="auto">
          <a:xfrm>
            <a:off x="685800" y="5467350"/>
            <a:ext cx="777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900" dirty="0">
                <a:solidFill>
                  <a:srgbClr val="CC0000"/>
                </a:solidFill>
                <a:latin typeface="Liberation Sans" panose="020B0604020202020204"/>
              </a:rPr>
              <a:t>Preference Dividends:  </a:t>
            </a:r>
            <a:r>
              <a:rPr lang="en-US" altLang="en-US" sz="1900" dirty="0">
                <a:latin typeface="Liberation Sans" panose="020B0604020202020204"/>
              </a:rPr>
              <a:t>1,000 shares x </a:t>
            </a:r>
            <a:r>
              <a:rPr lang="en-US" altLang="en-US" sz="1900" dirty="0">
                <a:latin typeface="Liberation Sans" panose="020B0604020202020204"/>
                <a:cs typeface="Arial" panose="020B0604020202020204" pitchFamily="34" charset="0"/>
              </a:rPr>
              <a:t>€</a:t>
            </a:r>
            <a:r>
              <a:rPr lang="en-US" altLang="en-US" sz="1900" dirty="0">
                <a:latin typeface="Liberation Sans" panose="020B0604020202020204"/>
              </a:rPr>
              <a:t>100 par x 8% = </a:t>
            </a:r>
            <a:r>
              <a:rPr lang="en-US" altLang="en-US" sz="1900" dirty="0">
                <a:solidFill>
                  <a:srgbClr val="CC0000"/>
                </a:solidFill>
                <a:latin typeface="Liberation Sans" panose="020B0604020202020204"/>
                <a:cs typeface="Arial" panose="020B0604020202020204" pitchFamily="34" charset="0"/>
              </a:rPr>
              <a:t>€</a:t>
            </a:r>
            <a:r>
              <a:rPr lang="en-US" altLang="en-US" sz="1900" dirty="0">
                <a:solidFill>
                  <a:srgbClr val="CC0000"/>
                </a:solidFill>
                <a:latin typeface="Liberation Sans" panose="020B0604020202020204"/>
              </a:rPr>
              <a:t>8,000</a:t>
            </a:r>
          </a:p>
        </p:txBody>
      </p:sp>
      <p:sp>
        <p:nvSpPr>
          <p:cNvPr id="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smtClean="0">
                <a:solidFill>
                  <a:srgbClr val="CC0000"/>
                </a:solidFill>
                <a:latin typeface="Liberation Sans" panose="020B0604020202020204"/>
              </a:rPr>
              <a:t>Cash Dividends</a:t>
            </a:r>
            <a:endParaRPr lang="en-US" altLang="en-US" sz="3200" i="0" dirty="0">
              <a:solidFill>
                <a:srgbClr val="CC0000"/>
              </a:solidFill>
              <a:latin typeface="Liberation Sans" panose="020B0604020202020204"/>
            </a:endParaRPr>
          </a:p>
        </p:txBody>
      </p:sp>
      <p:sp>
        <p:nvSpPr>
          <p:cNvPr id="1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9204"/>
                                        </p:tgtEl>
                                        <p:attrNameLst>
                                          <p:attrName>style.visibility</p:attrName>
                                        </p:attrNameLst>
                                      </p:cBhvr>
                                      <p:to>
                                        <p:strVal val="visible"/>
                                      </p:to>
                                    </p:set>
                                    <p:animEffect transition="in" filter="wipe(left)">
                                      <p:cBhvr>
                                        <p:cTn id="7" dur="500"/>
                                        <p:tgtEl>
                                          <p:spTgt spid="179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9205"/>
                                        </p:tgtEl>
                                        <p:attrNameLst>
                                          <p:attrName>style.visibility</p:attrName>
                                        </p:attrNameLst>
                                      </p:cBhvr>
                                      <p:to>
                                        <p:strVal val="visible"/>
                                      </p:to>
                                    </p:set>
                                    <p:animEffect transition="in" filter="wipe(left)">
                                      <p:cBhvr>
                                        <p:cTn id="12" dur="500"/>
                                        <p:tgtEl>
                                          <p:spTgt spid="179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autoUpdateAnimBg="0"/>
      <p:bldP spid="179205"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ChangeArrowheads="1"/>
          </p:cNvSpPr>
          <p:nvPr/>
        </p:nvSpPr>
        <p:spPr bwMode="auto">
          <a:xfrm>
            <a:off x="609600" y="1295400"/>
            <a:ext cx="7924800" cy="120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pPr>
            <a:r>
              <a:rPr lang="en-US" altLang="en-US" sz="2100" b="1" dirty="0">
                <a:latin typeface="Liberation Sans" panose="020B0604020202020204"/>
              </a:rPr>
              <a:t>Illustration</a:t>
            </a:r>
            <a:r>
              <a:rPr lang="en-US" altLang="en-US" sz="2100" b="1" dirty="0" smtClean="0">
                <a:latin typeface="Liberation Sans" panose="020B0604020202020204"/>
              </a:rPr>
              <a:t>:</a:t>
            </a:r>
            <a:r>
              <a:rPr lang="en-US" altLang="en-US" sz="2100" dirty="0" smtClean="0">
                <a:latin typeface="Liberation Sans" panose="020B0604020202020204"/>
              </a:rPr>
              <a:t> </a:t>
            </a:r>
            <a:r>
              <a:rPr lang="en-US" altLang="en-US" sz="2100" dirty="0">
                <a:latin typeface="Liberation Sans" panose="020B0604020202020204"/>
              </a:rPr>
              <a:t>At December 31, </a:t>
            </a:r>
            <a:r>
              <a:rPr lang="en-US" altLang="en-US" sz="2100" dirty="0" smtClean="0">
                <a:latin typeface="Liberation Sans" panose="020B0604020202020204"/>
              </a:rPr>
              <a:t>2018, </a:t>
            </a:r>
            <a:r>
              <a:rPr lang="en-US" altLang="en-US" sz="2100" dirty="0">
                <a:latin typeface="Liberation Sans" panose="020B0604020202020204"/>
              </a:rPr>
              <a:t>IBR declares a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50,000 cash dividend.  </a:t>
            </a:r>
            <a:r>
              <a:rPr lang="en-US" altLang="en-US" sz="2100" dirty="0" smtClean="0">
                <a:latin typeface="Liberation Sans" panose="020B0604020202020204"/>
              </a:rPr>
              <a:t>The </a:t>
            </a:r>
            <a:r>
              <a:rPr lang="en-US" altLang="en-US" sz="2100" dirty="0">
                <a:latin typeface="Liberation Sans" panose="020B0604020202020204"/>
              </a:rPr>
              <a:t>allocation of </a:t>
            </a:r>
            <a:r>
              <a:rPr lang="en-US" altLang="en-US" sz="2100" dirty="0" smtClean="0">
                <a:latin typeface="Liberation Sans" panose="020B0604020202020204"/>
              </a:rPr>
              <a:t>the dividend </a:t>
            </a:r>
            <a:r>
              <a:rPr lang="en-US" altLang="en-US" sz="2100" dirty="0">
                <a:latin typeface="Liberation Sans" panose="020B0604020202020204"/>
              </a:rPr>
              <a:t>to </a:t>
            </a:r>
            <a:r>
              <a:rPr lang="en-US" altLang="en-US" sz="2100" dirty="0" smtClean="0">
                <a:latin typeface="Liberation Sans" panose="020B0604020202020204"/>
              </a:rPr>
              <a:t>the two classes of shares is as follows:</a:t>
            </a:r>
            <a:endParaRPr lang="en-US" altLang="en-US" sz="2100" dirty="0">
              <a:latin typeface="Liberation Sans" panose="020B0604020202020204"/>
            </a:endParaRPr>
          </a:p>
        </p:txBody>
      </p:sp>
      <p:sp>
        <p:nvSpPr>
          <p:cNvPr id="181263" name="Rectangle 15"/>
          <p:cNvSpPr>
            <a:spLocks noChangeArrowheads="1"/>
          </p:cNvSpPr>
          <p:nvPr/>
        </p:nvSpPr>
        <p:spPr bwMode="auto">
          <a:xfrm>
            <a:off x="5791200" y="2667000"/>
            <a:ext cx="152400" cy="152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pic>
        <p:nvPicPr>
          <p:cNvPr id="1812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07205"/>
            <a:ext cx="8534400" cy="1854698"/>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smtClean="0">
                <a:solidFill>
                  <a:srgbClr val="CC0000"/>
                </a:solidFill>
                <a:latin typeface="Liberation Sans" panose="020B0604020202020204"/>
              </a:rPr>
              <a:t>Cash Dividends</a:t>
            </a:r>
            <a:endParaRPr lang="en-US" altLang="en-US" sz="3200" i="0" dirty="0">
              <a:solidFill>
                <a:srgbClr val="CC0000"/>
              </a:solidFill>
              <a:latin typeface="Liberation Sans" panose="020B0604020202020204"/>
            </a:endParaRPr>
          </a:p>
        </p:txBody>
      </p:sp>
      <p:sp>
        <p:nvSpPr>
          <p:cNvPr id="1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
        <p:nvSpPr>
          <p:cNvPr id="2" name="Rectangle 1"/>
          <p:cNvSpPr/>
          <p:nvPr/>
        </p:nvSpPr>
        <p:spPr>
          <a:xfrm>
            <a:off x="228600" y="4719935"/>
            <a:ext cx="45720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b="1" dirty="0">
                <a:latin typeface="Liberation Sans" panose="020B0604020202020204"/>
              </a:rPr>
              <a:t>Illustration 11-13 </a:t>
            </a:r>
            <a:endParaRPr lang="en-US" sz="1200" b="1" dirty="0" smtClean="0">
              <a:latin typeface="Liberation Sans" panose="020B0604020202020204"/>
            </a:endParaRPr>
          </a:p>
          <a:p>
            <a:pPr algn="l">
              <a:spcBef>
                <a:spcPts val="0"/>
              </a:spcBef>
            </a:pPr>
            <a:r>
              <a:rPr lang="en-US" sz="1200" dirty="0" smtClean="0">
                <a:latin typeface="Liberation Sans" panose="020B0604020202020204"/>
              </a:rPr>
              <a:t>Allocating </a:t>
            </a:r>
            <a:r>
              <a:rPr lang="en-US" sz="1200" dirty="0">
                <a:latin typeface="Liberation Sans" panose="020B0604020202020204"/>
              </a:rPr>
              <a:t>dividends to preference and ordinary shares</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Text Box 3"/>
          <p:cNvSpPr txBox="1">
            <a:spLocks noChangeArrowheads="1"/>
          </p:cNvSpPr>
          <p:nvPr/>
        </p:nvSpPr>
        <p:spPr bwMode="auto">
          <a:xfrm>
            <a:off x="914400" y="2925763"/>
            <a:ext cx="7696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53088" algn="r"/>
              </a:tabLst>
              <a:defRPr sz="2400">
                <a:solidFill>
                  <a:schemeClr val="tx1"/>
                </a:solidFill>
                <a:latin typeface="Times New Roman" panose="02020603050405020304" pitchFamily="18" charset="0"/>
              </a:defRPr>
            </a:lvl1pPr>
            <a:lvl2pPr>
              <a:tabLst>
                <a:tab pos="5653088" algn="r"/>
              </a:tabLst>
              <a:defRPr sz="2400">
                <a:solidFill>
                  <a:schemeClr val="tx1"/>
                </a:solidFill>
                <a:latin typeface="Times New Roman" panose="02020603050405020304" pitchFamily="18" charset="0"/>
              </a:defRPr>
            </a:lvl2pPr>
            <a:lvl3pPr>
              <a:tabLst>
                <a:tab pos="5653088" algn="r"/>
              </a:tabLst>
              <a:defRPr sz="2400">
                <a:solidFill>
                  <a:schemeClr val="tx1"/>
                </a:solidFill>
                <a:latin typeface="Times New Roman" panose="02020603050405020304" pitchFamily="18" charset="0"/>
              </a:defRPr>
            </a:lvl3pPr>
            <a:lvl4pPr>
              <a:tabLst>
                <a:tab pos="5653088" algn="r"/>
              </a:tabLst>
              <a:defRPr sz="2400">
                <a:solidFill>
                  <a:schemeClr val="tx1"/>
                </a:solidFill>
                <a:latin typeface="Times New Roman" panose="02020603050405020304" pitchFamily="18" charset="0"/>
              </a:defRPr>
            </a:lvl4pPr>
            <a:lvl5pPr>
              <a:tabLst>
                <a:tab pos="5653088" algn="r"/>
              </a:tabLst>
              <a:defRPr sz="2400">
                <a:solidFill>
                  <a:schemeClr val="tx1"/>
                </a:solidFill>
                <a:latin typeface="Times New Roman" panose="02020603050405020304" pitchFamily="18" charset="0"/>
              </a:defRPr>
            </a:lvl5pPr>
            <a:lvl6pPr algn="ctr" eaLnBrk="0" fontAlgn="base" hangingPunct="0">
              <a:spcBef>
                <a:spcPct val="0"/>
              </a:spcBef>
              <a:spcAft>
                <a:spcPct val="0"/>
              </a:spcAft>
              <a:tabLst>
                <a:tab pos="5653088" algn="r"/>
              </a:tabLst>
              <a:defRPr sz="2400">
                <a:solidFill>
                  <a:schemeClr val="tx1"/>
                </a:solidFill>
                <a:latin typeface="Times New Roman" panose="02020603050405020304" pitchFamily="18" charset="0"/>
              </a:defRPr>
            </a:lvl6pPr>
            <a:lvl7pPr algn="ctr" eaLnBrk="0" fontAlgn="base" hangingPunct="0">
              <a:spcBef>
                <a:spcPct val="0"/>
              </a:spcBef>
              <a:spcAft>
                <a:spcPct val="0"/>
              </a:spcAft>
              <a:tabLst>
                <a:tab pos="5653088" algn="r"/>
              </a:tabLst>
              <a:defRPr sz="2400">
                <a:solidFill>
                  <a:schemeClr val="tx1"/>
                </a:solidFill>
                <a:latin typeface="Times New Roman" panose="02020603050405020304" pitchFamily="18" charset="0"/>
              </a:defRPr>
            </a:lvl7pPr>
            <a:lvl8pPr algn="ctr" eaLnBrk="0" fontAlgn="base" hangingPunct="0">
              <a:spcBef>
                <a:spcPct val="0"/>
              </a:spcBef>
              <a:spcAft>
                <a:spcPct val="0"/>
              </a:spcAft>
              <a:tabLst>
                <a:tab pos="5653088" algn="r"/>
              </a:tabLst>
              <a:defRPr sz="2400">
                <a:solidFill>
                  <a:schemeClr val="tx1"/>
                </a:solidFill>
                <a:latin typeface="Times New Roman" panose="02020603050405020304" pitchFamily="18" charset="0"/>
              </a:defRPr>
            </a:lvl8pPr>
            <a:lvl9pPr algn="ctr" eaLnBrk="0" fontAlgn="base" hangingPunct="0">
              <a:spcBef>
                <a:spcPct val="0"/>
              </a:spcBef>
              <a:spcAft>
                <a:spcPct val="0"/>
              </a:spcAft>
              <a:tabLst>
                <a:tab pos="5653088" algn="r"/>
              </a:tabLst>
              <a:defRPr sz="2400">
                <a:solidFill>
                  <a:schemeClr val="tx1"/>
                </a:solidFill>
                <a:latin typeface="Times New Roman" panose="02020603050405020304" pitchFamily="18" charset="0"/>
              </a:defRPr>
            </a:lvl9pPr>
          </a:lstStyle>
          <a:p>
            <a:pPr algn="l">
              <a:spcBef>
                <a:spcPct val="50000"/>
              </a:spcBef>
            </a:pPr>
            <a:r>
              <a:rPr lang="en-US" altLang="en-US" sz="2100" dirty="0">
                <a:latin typeface="Liberation Sans" panose="020B0604020202020204"/>
              </a:rPr>
              <a:t>Cash </a:t>
            </a:r>
            <a:r>
              <a:rPr lang="en-US" altLang="en-US" sz="2100" dirty="0" smtClean="0">
                <a:latin typeface="Liberation Sans" panose="020B0604020202020204"/>
              </a:rPr>
              <a:t>Dividends  </a:t>
            </a:r>
            <a:r>
              <a:rPr lang="en-US" altLang="en-US" sz="2100" dirty="0">
                <a:latin typeface="Liberation Sans" panose="020B0604020202020204"/>
              </a:rPr>
              <a:t>	50,000</a:t>
            </a:r>
          </a:p>
        </p:txBody>
      </p:sp>
      <p:sp>
        <p:nvSpPr>
          <p:cNvPr id="183300" name="Text Box 4"/>
          <p:cNvSpPr txBox="1">
            <a:spLocks noChangeArrowheads="1"/>
          </p:cNvSpPr>
          <p:nvPr/>
        </p:nvSpPr>
        <p:spPr bwMode="auto">
          <a:xfrm>
            <a:off x="914400" y="3459163"/>
            <a:ext cx="7696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7148513" algn="r"/>
              </a:tabLst>
              <a:defRPr sz="2400">
                <a:solidFill>
                  <a:schemeClr val="tx1"/>
                </a:solidFill>
                <a:latin typeface="Times New Roman" panose="02020603050405020304" pitchFamily="18" charset="0"/>
              </a:defRPr>
            </a:lvl1pPr>
            <a:lvl2pPr marL="571500">
              <a:tabLst>
                <a:tab pos="7148513" algn="r"/>
              </a:tabLst>
              <a:defRPr sz="2400">
                <a:solidFill>
                  <a:schemeClr val="tx1"/>
                </a:solidFill>
                <a:latin typeface="Times New Roman" panose="02020603050405020304" pitchFamily="18" charset="0"/>
              </a:defRPr>
            </a:lvl2pPr>
            <a:lvl3pPr>
              <a:tabLst>
                <a:tab pos="7148513" algn="r"/>
              </a:tabLst>
              <a:defRPr sz="2400">
                <a:solidFill>
                  <a:schemeClr val="tx1"/>
                </a:solidFill>
                <a:latin typeface="Times New Roman" panose="02020603050405020304" pitchFamily="18" charset="0"/>
              </a:defRPr>
            </a:lvl3pPr>
            <a:lvl4pPr>
              <a:tabLst>
                <a:tab pos="7148513" algn="r"/>
              </a:tabLst>
              <a:defRPr sz="2400">
                <a:solidFill>
                  <a:schemeClr val="tx1"/>
                </a:solidFill>
                <a:latin typeface="Times New Roman" panose="02020603050405020304" pitchFamily="18" charset="0"/>
              </a:defRPr>
            </a:lvl4pPr>
            <a:lvl5pPr>
              <a:tabLst>
                <a:tab pos="7148513" algn="r"/>
              </a:tabLst>
              <a:defRPr sz="2400">
                <a:solidFill>
                  <a:schemeClr val="tx1"/>
                </a:solidFill>
                <a:latin typeface="Times New Roman" panose="02020603050405020304" pitchFamily="18" charset="0"/>
              </a:defRPr>
            </a:lvl5pPr>
            <a:lvl6pPr algn="ctr" eaLnBrk="0" fontAlgn="base" hangingPunct="0">
              <a:spcBef>
                <a:spcPct val="0"/>
              </a:spcBef>
              <a:spcAft>
                <a:spcPct val="0"/>
              </a:spcAft>
              <a:tabLst>
                <a:tab pos="7148513" algn="r"/>
              </a:tabLst>
              <a:defRPr sz="2400">
                <a:solidFill>
                  <a:schemeClr val="tx1"/>
                </a:solidFill>
                <a:latin typeface="Times New Roman" panose="02020603050405020304" pitchFamily="18" charset="0"/>
              </a:defRPr>
            </a:lvl6pPr>
            <a:lvl7pPr algn="ctr" eaLnBrk="0" fontAlgn="base" hangingPunct="0">
              <a:spcBef>
                <a:spcPct val="0"/>
              </a:spcBef>
              <a:spcAft>
                <a:spcPct val="0"/>
              </a:spcAft>
              <a:tabLst>
                <a:tab pos="7148513" algn="r"/>
              </a:tabLst>
              <a:defRPr sz="2400">
                <a:solidFill>
                  <a:schemeClr val="tx1"/>
                </a:solidFill>
                <a:latin typeface="Times New Roman" panose="02020603050405020304" pitchFamily="18" charset="0"/>
              </a:defRPr>
            </a:lvl7pPr>
            <a:lvl8pPr algn="ctr" eaLnBrk="0" fontAlgn="base" hangingPunct="0">
              <a:spcBef>
                <a:spcPct val="0"/>
              </a:spcBef>
              <a:spcAft>
                <a:spcPct val="0"/>
              </a:spcAft>
              <a:tabLst>
                <a:tab pos="7148513" algn="r"/>
              </a:tabLst>
              <a:defRPr sz="2400">
                <a:solidFill>
                  <a:schemeClr val="tx1"/>
                </a:solidFill>
                <a:latin typeface="Times New Roman" panose="02020603050405020304" pitchFamily="18" charset="0"/>
              </a:defRPr>
            </a:lvl8pPr>
            <a:lvl9pPr algn="ctr" eaLnBrk="0" fontAlgn="base" hangingPunct="0">
              <a:spcBef>
                <a:spcPct val="0"/>
              </a:spcBef>
              <a:spcAft>
                <a:spcPct val="0"/>
              </a:spcAft>
              <a:tabLst>
                <a:tab pos="7148513" algn="r"/>
              </a:tabLst>
              <a:defRPr sz="2400">
                <a:solidFill>
                  <a:schemeClr val="tx1"/>
                </a:solidFill>
                <a:latin typeface="Times New Roman" panose="02020603050405020304" pitchFamily="18" charset="0"/>
              </a:defRPr>
            </a:lvl9pPr>
          </a:lstStyle>
          <a:p>
            <a:pPr algn="l">
              <a:spcBef>
                <a:spcPct val="50000"/>
              </a:spcBef>
            </a:pPr>
            <a:r>
              <a:rPr lang="en-US" altLang="en-US" sz="2100" dirty="0">
                <a:latin typeface="Liberation Sans" panose="020B0604020202020204"/>
              </a:rPr>
              <a:t>	Dividends </a:t>
            </a:r>
            <a:r>
              <a:rPr lang="en-US" altLang="en-US" sz="2100" dirty="0" smtClean="0">
                <a:latin typeface="Liberation Sans" panose="020B0604020202020204"/>
              </a:rPr>
              <a:t>Payable  </a:t>
            </a:r>
            <a:r>
              <a:rPr lang="en-US" altLang="en-US" sz="2100" dirty="0">
                <a:latin typeface="Liberation Sans" panose="020B0604020202020204"/>
              </a:rPr>
              <a:t>	50,000</a:t>
            </a:r>
          </a:p>
        </p:txBody>
      </p:sp>
      <p:sp>
        <p:nvSpPr>
          <p:cNvPr id="183301" name="Rectangle 5"/>
          <p:cNvSpPr>
            <a:spLocks noChangeArrowheads="1"/>
          </p:cNvSpPr>
          <p:nvPr/>
        </p:nvSpPr>
        <p:spPr bwMode="auto">
          <a:xfrm>
            <a:off x="609600" y="1295400"/>
            <a:ext cx="79248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pPr>
            <a:r>
              <a:rPr lang="en-US" altLang="en-US" sz="2100" b="1" dirty="0">
                <a:latin typeface="Liberation Sans" panose="020B0604020202020204"/>
              </a:rPr>
              <a:t>Illustration:</a:t>
            </a:r>
            <a:r>
              <a:rPr lang="en-US" altLang="en-US" sz="2100" dirty="0">
                <a:latin typeface="Liberation Sans" panose="020B0604020202020204"/>
              </a:rPr>
              <a:t> </a:t>
            </a:r>
            <a:r>
              <a:rPr lang="en-US" altLang="en-US" sz="2100" dirty="0" smtClean="0">
                <a:latin typeface="Liberation Sans" panose="020B0604020202020204"/>
              </a:rPr>
              <a:t>At </a:t>
            </a:r>
            <a:r>
              <a:rPr lang="en-US" altLang="en-US" sz="2100" dirty="0">
                <a:latin typeface="Liberation Sans" panose="020B0604020202020204"/>
              </a:rPr>
              <a:t>December 31, </a:t>
            </a:r>
            <a:r>
              <a:rPr lang="en-US" altLang="en-US" sz="2100" dirty="0" smtClean="0">
                <a:latin typeface="Liberation Sans" panose="020B0604020202020204"/>
              </a:rPr>
              <a:t>2018, </a:t>
            </a:r>
            <a:r>
              <a:rPr lang="en-US" altLang="en-US" sz="2100" dirty="0">
                <a:latin typeface="Liberation Sans" panose="020B0604020202020204"/>
              </a:rPr>
              <a:t>IBR declares a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50,000 cash dividend.  Prepare the entry to record the declaration of the dividend.</a:t>
            </a:r>
          </a:p>
        </p:txBody>
      </p:sp>
      <p:sp>
        <p:nvSpPr>
          <p:cNvPr id="8"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smtClean="0">
                <a:solidFill>
                  <a:srgbClr val="CC0000"/>
                </a:solidFill>
                <a:latin typeface="Liberation Sans" panose="020B0604020202020204"/>
              </a:rPr>
              <a:t>Cash Dividends</a:t>
            </a:r>
            <a:endParaRPr lang="en-US" altLang="en-US" sz="3200" i="0" dirty="0">
              <a:solidFill>
                <a:srgbClr val="CC0000"/>
              </a:solidFill>
              <a:latin typeface="Liberation Sans" panose="020B0604020202020204"/>
            </a:endParaRPr>
          </a:p>
        </p:txBody>
      </p:sp>
      <p:sp>
        <p:nvSpPr>
          <p:cNvPr id="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3299"/>
                                        </p:tgtEl>
                                        <p:attrNameLst>
                                          <p:attrName>style.visibility</p:attrName>
                                        </p:attrNameLst>
                                      </p:cBhvr>
                                      <p:to>
                                        <p:strVal val="visible"/>
                                      </p:to>
                                    </p:set>
                                    <p:animEffect transition="in" filter="wipe(left)">
                                      <p:cBhvr>
                                        <p:cTn id="7" dur="500"/>
                                        <p:tgtEl>
                                          <p:spTgt spid="183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3300"/>
                                        </p:tgtEl>
                                        <p:attrNameLst>
                                          <p:attrName>style.visibility</p:attrName>
                                        </p:attrNameLst>
                                      </p:cBhvr>
                                      <p:to>
                                        <p:strVal val="visible"/>
                                      </p:to>
                                    </p:set>
                                    <p:animEffect transition="in" filter="wipe(left)">
                                      <p:cBhvr>
                                        <p:cTn id="12" dur="500"/>
                                        <p:tgtEl>
                                          <p:spTgt spid="183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autoUpdateAnimBg="0"/>
      <p:bldP spid="183300"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71600" y="2032488"/>
            <a:ext cx="6230385" cy="3530112"/>
          </a:xfrm>
          <a:prstGeom prst="rect">
            <a:avLst/>
          </a:prstGeom>
        </p:spPr>
      </p:pic>
      <p:sp>
        <p:nvSpPr>
          <p:cNvPr id="187402" name="Rectangle 10"/>
          <p:cNvSpPr>
            <a:spLocks noChangeArrowheads="1"/>
          </p:cNvSpPr>
          <p:nvPr/>
        </p:nvSpPr>
        <p:spPr bwMode="auto">
          <a:xfrm>
            <a:off x="609600" y="1359488"/>
            <a:ext cx="79248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457200" indent="-457200"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9215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579563" indent="-3810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2074863" indent="-3810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570163" indent="-3810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3027363"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3484563"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941763"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4398963"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15000"/>
              </a:lnSpc>
              <a:spcBef>
                <a:spcPct val="35000"/>
              </a:spcBef>
              <a:buFont typeface="Wingdings" panose="05000000000000000000" pitchFamily="2" charset="2"/>
              <a:buNone/>
            </a:pPr>
            <a:r>
              <a:rPr lang="en-US" altLang="en-US" sz="2300" b="0" dirty="0">
                <a:solidFill>
                  <a:srgbClr val="000000"/>
                </a:solidFill>
                <a:latin typeface="Liberation Sans" panose="020B0604020202020204"/>
              </a:rPr>
              <a:t>Pro rata distribution of the corporation’s own shares.</a:t>
            </a:r>
          </a:p>
        </p:txBody>
      </p:sp>
      <p:sp>
        <p:nvSpPr>
          <p:cNvPr id="187406" name="Rectangle 14"/>
          <p:cNvSpPr>
            <a:spLocks noChangeArrowheads="1"/>
          </p:cNvSpPr>
          <p:nvPr/>
        </p:nvSpPr>
        <p:spPr bwMode="auto">
          <a:xfrm>
            <a:off x="1981200" y="5791200"/>
            <a:ext cx="4961718" cy="615553"/>
          </a:xfrm>
          <a:prstGeom prst="rect">
            <a:avLst/>
          </a:prstGeom>
          <a:solidFill>
            <a:srgbClr val="FFFFCC"/>
          </a:solidFill>
          <a:ln w="28575" cap="sq">
            <a:solidFill>
              <a:schemeClr val="tx1"/>
            </a:solidFill>
            <a:miter lim="800000"/>
            <a:headEnd type="none" w="sm" len="sm"/>
            <a:tailEnd type="none" w="sm" len="sm"/>
          </a:ln>
          <a:effectLst/>
          <a:extLst/>
        </p:spPr>
        <p:txBody>
          <a:bodyPr>
            <a:spAutoFit/>
          </a:bodyPr>
          <a:lstStyle/>
          <a:p>
            <a:r>
              <a:rPr lang="en-US" altLang="en-US" sz="1700" dirty="0">
                <a:solidFill>
                  <a:srgbClr val="000000"/>
                </a:solidFill>
                <a:latin typeface="Liberation Sans" panose="020B0604020202020204"/>
              </a:rPr>
              <a:t>Results in decrease in retained earnings and increase share capital and share premium.</a:t>
            </a:r>
          </a:p>
        </p:txBody>
      </p:sp>
      <p:sp>
        <p:nvSpPr>
          <p:cNvPr id="10" name="Rectangle 9"/>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smtClean="0">
                <a:solidFill>
                  <a:srgbClr val="CC0000"/>
                </a:solidFill>
                <a:latin typeface="Liberation Sans" panose="020B0604020202020204"/>
              </a:rPr>
              <a:t>Share Dividends</a:t>
            </a:r>
            <a:endParaRPr lang="en-US" altLang="en-US" sz="3200" i="0" dirty="0">
              <a:solidFill>
                <a:srgbClr val="CC0000"/>
              </a:solidFill>
              <a:latin typeface="Liberation Sans" panose="020B0604020202020204"/>
            </a:endParaRPr>
          </a:p>
        </p:txBody>
      </p:sp>
      <p:sp>
        <p:nvSpPr>
          <p:cNvPr id="1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
        <p:nvSpPr>
          <p:cNvPr id="14" name="Rectangle 13"/>
          <p:cNvSpPr/>
          <p:nvPr/>
        </p:nvSpPr>
        <p:spPr>
          <a:xfrm>
            <a:off x="483441" y="4840069"/>
            <a:ext cx="1650159" cy="646331"/>
          </a:xfrm>
          <a:prstGeom prst="rect">
            <a:avLst/>
          </a:prstGeom>
          <a:solidFill>
            <a:schemeClr val="accent3"/>
          </a:solidFill>
        </p:spPr>
        <p:txBody>
          <a:bodyPr wrap="square">
            <a:spAutoFit/>
          </a:bodyPr>
          <a:lstStyle/>
          <a:p>
            <a:pPr algn="l"/>
            <a:r>
              <a:rPr lang="en-US" sz="1200" b="1" dirty="0" smtClean="0">
                <a:latin typeface="Liberation Sans" panose="020B0604020202020204" pitchFamily="34" charset="0"/>
              </a:rPr>
              <a:t>Illustration 11-14</a:t>
            </a:r>
            <a:endParaRPr lang="en-US" sz="1200" b="1" dirty="0">
              <a:latin typeface="Liberation Sans" panose="020B0604020202020204" pitchFamily="34" charset="0"/>
            </a:endParaRPr>
          </a:p>
          <a:p>
            <a:pPr algn="l"/>
            <a:r>
              <a:rPr lang="en-US" sz="1200" dirty="0">
                <a:latin typeface="Liberation Sans" panose="020B0604020202020204" pitchFamily="34" charset="0"/>
              </a:rPr>
              <a:t>Effect of stock split </a:t>
            </a:r>
            <a:r>
              <a:rPr lang="en-US" sz="1200" dirty="0" smtClean="0">
                <a:latin typeface="Liberation Sans" panose="020B0604020202020204" pitchFamily="34" charset="0"/>
              </a:rPr>
              <a:t>for shareholders</a:t>
            </a:r>
            <a:endParaRPr lang="en-US" sz="1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bwMode="auto">
          <a:xfrm>
            <a:off x="609600" y="1353432"/>
            <a:ext cx="7924800" cy="358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marL="457200" indent="-457200">
              <a:lnSpc>
                <a:spcPct val="120000"/>
              </a:lnSpc>
              <a:spcBef>
                <a:spcPct val="70000"/>
              </a:spcBef>
              <a:buFont typeface="Wingdings" panose="05000000000000000000" pitchFamily="2" charset="2"/>
              <a:buNone/>
            </a:pPr>
            <a:r>
              <a:rPr lang="en-US" altLang="en-US" sz="2300" b="0" dirty="0" smtClean="0">
                <a:solidFill>
                  <a:srgbClr val="000000"/>
                </a:solidFill>
                <a:effectLst/>
                <a:latin typeface="Liberation Sans" panose="020B0604020202020204"/>
              </a:rPr>
              <a:t>Reasons why corporations issue share dividends:</a:t>
            </a:r>
          </a:p>
          <a:p>
            <a:pPr marL="692150" lvl="1" indent="-457200">
              <a:lnSpc>
                <a:spcPct val="120000"/>
              </a:lnSpc>
              <a:spcBef>
                <a:spcPct val="70000"/>
              </a:spcBef>
              <a:buClr>
                <a:schemeClr val="tx1"/>
              </a:buClr>
              <a:buSzTx/>
              <a:buFont typeface="Wingdings" panose="05000000000000000000" pitchFamily="2" charset="2"/>
              <a:buAutoNum type="arabicPeriod"/>
            </a:pPr>
            <a:r>
              <a:rPr lang="en-US" altLang="en-US" sz="2300" b="0" dirty="0" smtClean="0">
                <a:solidFill>
                  <a:srgbClr val="000000"/>
                </a:solidFill>
                <a:effectLst/>
                <a:latin typeface="Liberation Sans" panose="020B0604020202020204"/>
              </a:rPr>
              <a:t>Satisfy shareholders’ dividend expectations without spending cash.</a:t>
            </a:r>
          </a:p>
          <a:p>
            <a:pPr marL="692150" lvl="1" indent="-457200">
              <a:lnSpc>
                <a:spcPct val="120000"/>
              </a:lnSpc>
              <a:spcBef>
                <a:spcPct val="70000"/>
              </a:spcBef>
              <a:buClr>
                <a:schemeClr val="tx1"/>
              </a:buClr>
              <a:buSzTx/>
              <a:buFont typeface="Wingdings" panose="05000000000000000000" pitchFamily="2" charset="2"/>
              <a:buAutoNum type="arabicPeriod"/>
            </a:pPr>
            <a:r>
              <a:rPr lang="en-US" altLang="en-US" sz="2300" b="0" dirty="0" smtClean="0">
                <a:solidFill>
                  <a:srgbClr val="000000"/>
                </a:solidFill>
                <a:effectLst/>
                <a:latin typeface="Liberation Sans" panose="020B0604020202020204"/>
              </a:rPr>
              <a:t>Increase marketability of the corporation’s shares. </a:t>
            </a:r>
          </a:p>
          <a:p>
            <a:pPr marL="692150" lvl="1" indent="-457200">
              <a:lnSpc>
                <a:spcPct val="120000"/>
              </a:lnSpc>
              <a:spcBef>
                <a:spcPct val="70000"/>
              </a:spcBef>
              <a:buClr>
                <a:schemeClr val="tx1"/>
              </a:buClr>
              <a:buSzTx/>
              <a:buFont typeface="Wingdings" panose="05000000000000000000" pitchFamily="2" charset="2"/>
              <a:buAutoNum type="arabicPeriod"/>
            </a:pPr>
            <a:r>
              <a:rPr lang="en-US" altLang="en-US" sz="2300" b="0" dirty="0" smtClean="0">
                <a:solidFill>
                  <a:srgbClr val="000000"/>
                </a:solidFill>
                <a:effectLst/>
                <a:latin typeface="Liberation Sans" panose="020B0604020202020204"/>
              </a:rPr>
              <a:t>Emphasize a portion of equity has been permanently reinvested in the business.</a:t>
            </a:r>
          </a:p>
        </p:txBody>
      </p:sp>
      <p:sp>
        <p:nvSpPr>
          <p:cNvPr id="7" name="Rectangle 6"/>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smtClean="0">
                <a:solidFill>
                  <a:srgbClr val="CC0000"/>
                </a:solidFill>
                <a:latin typeface="Liberation Sans" panose="020B0604020202020204"/>
              </a:rPr>
              <a:t>Share Dividends</a:t>
            </a:r>
            <a:endParaRPr lang="en-US" altLang="en-US" sz="3200" i="0" dirty="0">
              <a:solidFill>
                <a:srgbClr val="CC0000"/>
              </a:solidFill>
              <a:latin typeface="Liberation Sans" panose="020B0604020202020204"/>
            </a:endParaRPr>
          </a:p>
        </p:txBody>
      </p:sp>
      <p:sp>
        <p:nvSpPr>
          <p:cNvPr id="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bwMode="auto">
          <a:xfrm>
            <a:off x="685800" y="1353432"/>
            <a:ext cx="8153400"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marL="692150" lvl="1" indent="-457200">
              <a:lnSpc>
                <a:spcPct val="115000"/>
              </a:lnSpc>
              <a:spcBef>
                <a:spcPct val="70000"/>
              </a:spcBef>
              <a:buClr>
                <a:srgbClr val="CC0000"/>
              </a:buClr>
              <a:buSzPct val="80000"/>
              <a:buFont typeface="Wingdings" panose="05000000000000000000" pitchFamily="2" charset="2"/>
              <a:buChar char="u"/>
            </a:pPr>
            <a:r>
              <a:rPr lang="en-US" altLang="en-US" sz="2300" dirty="0" smtClean="0">
                <a:solidFill>
                  <a:schemeClr val="tx1"/>
                </a:solidFill>
                <a:effectLst/>
                <a:latin typeface="Liberation Sans"/>
              </a:rPr>
              <a:t>Small share dividend </a:t>
            </a:r>
            <a:r>
              <a:rPr lang="en-US" altLang="en-US" sz="2300" b="0" dirty="0" smtClean="0">
                <a:solidFill>
                  <a:schemeClr val="tx1"/>
                </a:solidFill>
                <a:effectLst/>
                <a:latin typeface="Liberation Sans"/>
              </a:rPr>
              <a:t>(less than 20–25% of the corporation’s issued shares, recorded at fair market value) </a:t>
            </a:r>
            <a:r>
              <a:rPr lang="en-US" altLang="en-US" sz="2300" b="0" dirty="0" smtClean="0">
                <a:solidFill>
                  <a:srgbClr val="CC0000"/>
                </a:solidFill>
                <a:effectLst/>
                <a:latin typeface="Liberation Sans"/>
              </a:rPr>
              <a:t>*</a:t>
            </a:r>
          </a:p>
          <a:p>
            <a:pPr marL="692150" lvl="1" indent="-457200">
              <a:lnSpc>
                <a:spcPct val="115000"/>
              </a:lnSpc>
              <a:spcBef>
                <a:spcPct val="70000"/>
              </a:spcBef>
              <a:buClr>
                <a:srgbClr val="CC0000"/>
              </a:buClr>
              <a:buSzPct val="80000"/>
              <a:buFont typeface="Wingdings" panose="05000000000000000000" pitchFamily="2" charset="2"/>
              <a:buChar char="u"/>
            </a:pPr>
            <a:r>
              <a:rPr lang="en-US" altLang="en-US" sz="2300" dirty="0" smtClean="0">
                <a:solidFill>
                  <a:schemeClr val="tx1"/>
                </a:solidFill>
                <a:effectLst/>
                <a:latin typeface="Liberation Sans"/>
              </a:rPr>
              <a:t>Large share dividend </a:t>
            </a:r>
            <a:r>
              <a:rPr lang="en-US" altLang="en-US" sz="2300" b="0" dirty="0" smtClean="0">
                <a:solidFill>
                  <a:schemeClr val="tx1"/>
                </a:solidFill>
                <a:effectLst/>
                <a:latin typeface="Liberation Sans"/>
              </a:rPr>
              <a:t>(greater than 20–25% of issued shares, recorded at par value)</a:t>
            </a:r>
          </a:p>
        </p:txBody>
      </p:sp>
      <p:sp>
        <p:nvSpPr>
          <p:cNvPr id="191492" name="Rectangle 4"/>
          <p:cNvSpPr>
            <a:spLocks noChangeArrowheads="1"/>
          </p:cNvSpPr>
          <p:nvPr/>
        </p:nvSpPr>
        <p:spPr bwMode="auto">
          <a:xfrm>
            <a:off x="685800" y="4999038"/>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algn="ctr" eaLnBrk="0" fontAlgn="base" hangingPunct="0">
              <a:spcBef>
                <a:spcPct val="0"/>
              </a:spcBef>
              <a:spcAft>
                <a:spcPct val="0"/>
              </a:spcAft>
              <a:defRPr sz="2400">
                <a:solidFill>
                  <a:schemeClr val="tx1"/>
                </a:solidFill>
                <a:latin typeface="Times New Roman" panose="02020603050405020304" pitchFamily="18" charset="0"/>
              </a:defRPr>
            </a:lvl6pPr>
            <a:lvl7pPr algn="ctr" eaLnBrk="0" fontAlgn="base" hangingPunct="0">
              <a:spcBef>
                <a:spcPct val="0"/>
              </a:spcBef>
              <a:spcAft>
                <a:spcPct val="0"/>
              </a:spcAft>
              <a:defRPr sz="2400">
                <a:solidFill>
                  <a:schemeClr val="tx1"/>
                </a:solidFill>
                <a:latin typeface="Times New Roman" panose="02020603050405020304" pitchFamily="18" charset="0"/>
              </a:defRPr>
            </a:lvl7pPr>
            <a:lvl8pPr algn="ctr" eaLnBrk="0" fontAlgn="base" hangingPunct="0">
              <a:spcBef>
                <a:spcPct val="0"/>
              </a:spcBef>
              <a:spcAft>
                <a:spcPct val="0"/>
              </a:spcAft>
              <a:defRPr sz="2400">
                <a:solidFill>
                  <a:schemeClr val="tx1"/>
                </a:solidFill>
                <a:latin typeface="Times New Roman" panose="02020603050405020304" pitchFamily="18" charset="0"/>
              </a:defRPr>
            </a:lvl8pPr>
            <a:lvl9pPr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50000"/>
              </a:spcBef>
            </a:pPr>
            <a:r>
              <a:rPr lang="en-US" altLang="en-US" sz="2000" dirty="0">
                <a:solidFill>
                  <a:srgbClr val="CC0000"/>
                </a:solidFill>
                <a:latin typeface="Liberation Sans"/>
              </a:rPr>
              <a:t>*</a:t>
            </a:r>
            <a:r>
              <a:rPr lang="en-US" altLang="en-US" sz="2000" dirty="0">
                <a:latin typeface="Liberation Sans"/>
              </a:rPr>
              <a:t> 	Accounting based on the assumption that a small share dividend will have little effect on the market price of the outstanding shares. </a:t>
            </a:r>
          </a:p>
        </p:txBody>
      </p:sp>
      <p:sp>
        <p:nvSpPr>
          <p:cNvPr id="9" name="Rectangle 8"/>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smtClean="0">
                <a:solidFill>
                  <a:srgbClr val="CC0000"/>
                </a:solidFill>
                <a:latin typeface="Liberation Sans" panose="020B0604020202020204"/>
              </a:rPr>
              <a:t>Share Dividends</a:t>
            </a:r>
            <a:endParaRPr lang="en-US" altLang="en-US" sz="3200" i="0" dirty="0">
              <a:solidFill>
                <a:srgbClr val="CC0000"/>
              </a:solidFill>
              <a:latin typeface="Liberation Sans" panose="020B0604020202020204"/>
            </a:endParaRPr>
          </a:p>
        </p:txBody>
      </p:sp>
      <p:sp>
        <p:nvSpPr>
          <p:cNvPr id="1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609600" y="2971800"/>
            <a:ext cx="4648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100" b="1" u="sng" dirty="0">
                <a:solidFill>
                  <a:schemeClr val="bg2"/>
                </a:solidFill>
                <a:latin typeface="Liberation Sans" panose="020B0604020202020204"/>
              </a:rPr>
              <a:t>10% share dividend is declared</a:t>
            </a:r>
          </a:p>
        </p:txBody>
      </p:sp>
      <p:sp>
        <p:nvSpPr>
          <p:cNvPr id="193539" name="Text Box 3"/>
          <p:cNvSpPr txBox="1">
            <a:spLocks noChangeArrowheads="1"/>
          </p:cNvSpPr>
          <p:nvPr/>
        </p:nvSpPr>
        <p:spPr bwMode="auto">
          <a:xfrm>
            <a:off x="609600" y="3397250"/>
            <a:ext cx="5334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100" dirty="0">
                <a:latin typeface="Liberation Sans" panose="020B0604020202020204"/>
              </a:rPr>
              <a:t>Share </a:t>
            </a:r>
            <a:r>
              <a:rPr lang="en-US" altLang="en-US" sz="2100" dirty="0" smtClean="0">
                <a:latin typeface="Liberation Sans" panose="020B0604020202020204"/>
              </a:rPr>
              <a:t>Dividends  </a:t>
            </a:r>
            <a:r>
              <a:rPr lang="en-US" altLang="en-US" sz="1900" dirty="0" smtClean="0">
                <a:latin typeface="Liberation Sans" panose="020B0604020202020204"/>
              </a:rPr>
              <a:t>(</a:t>
            </a:r>
            <a:r>
              <a:rPr lang="en-US" altLang="en-US" sz="1900" dirty="0">
                <a:latin typeface="Liberation Sans" panose="020B0604020202020204"/>
              </a:rPr>
              <a:t>50,000 x 10% x </a:t>
            </a:r>
            <a:r>
              <a:rPr lang="en-US" altLang="en-US" sz="1900" dirty="0" smtClean="0">
                <a:latin typeface="Liberation Sans" panose="020B0604020202020204"/>
                <a:cs typeface="Arial" panose="020B0604020202020204" pitchFamily="34" charset="0"/>
              </a:rPr>
              <a:t>NT$</a:t>
            </a:r>
            <a:r>
              <a:rPr lang="en-US" altLang="en-US" sz="1900" dirty="0" smtClean="0">
                <a:latin typeface="Liberation Sans" panose="020B0604020202020204"/>
              </a:rPr>
              <a:t>150)</a:t>
            </a:r>
            <a:endParaRPr lang="en-US" altLang="en-US" sz="1900" dirty="0">
              <a:latin typeface="Liberation Sans" panose="020B0604020202020204"/>
            </a:endParaRPr>
          </a:p>
        </p:txBody>
      </p:sp>
      <p:sp>
        <p:nvSpPr>
          <p:cNvPr id="193540" name="Text Box 4"/>
          <p:cNvSpPr txBox="1">
            <a:spLocks noChangeArrowheads="1"/>
          </p:cNvSpPr>
          <p:nvPr/>
        </p:nvSpPr>
        <p:spPr bwMode="auto">
          <a:xfrm>
            <a:off x="6248400" y="3429000"/>
            <a:ext cx="1219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100" dirty="0" smtClean="0">
                <a:latin typeface="Liberation Sans" panose="020B0604020202020204"/>
              </a:rPr>
              <a:t>750,000</a:t>
            </a:r>
            <a:endParaRPr lang="en-US" altLang="en-US" sz="2100" dirty="0">
              <a:latin typeface="Liberation Sans" panose="020B0604020202020204"/>
            </a:endParaRPr>
          </a:p>
        </p:txBody>
      </p:sp>
      <p:sp>
        <p:nvSpPr>
          <p:cNvPr id="193541" name="Text Box 5"/>
          <p:cNvSpPr txBox="1">
            <a:spLocks noChangeArrowheads="1"/>
          </p:cNvSpPr>
          <p:nvPr/>
        </p:nvSpPr>
        <p:spPr bwMode="auto">
          <a:xfrm>
            <a:off x="1066800" y="3778250"/>
            <a:ext cx="5562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100" dirty="0">
                <a:latin typeface="Liberation Sans" panose="020B0604020202020204"/>
              </a:rPr>
              <a:t>Ordinary </a:t>
            </a:r>
            <a:r>
              <a:rPr lang="en-US" altLang="en-US" sz="2100" dirty="0" smtClean="0">
                <a:latin typeface="Liberation Sans" panose="020B0604020202020204"/>
              </a:rPr>
              <a:t>Share Dividends Distributable</a:t>
            </a:r>
            <a:endParaRPr lang="en-US" altLang="en-US" sz="2100" dirty="0">
              <a:latin typeface="Liberation Sans" panose="020B0604020202020204"/>
            </a:endParaRPr>
          </a:p>
        </p:txBody>
      </p:sp>
      <p:sp>
        <p:nvSpPr>
          <p:cNvPr id="193542" name="Text Box 6"/>
          <p:cNvSpPr txBox="1">
            <a:spLocks noChangeArrowheads="1"/>
          </p:cNvSpPr>
          <p:nvPr/>
        </p:nvSpPr>
        <p:spPr bwMode="auto">
          <a:xfrm>
            <a:off x="7391400" y="3810000"/>
            <a:ext cx="1219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100" dirty="0" smtClean="0">
                <a:latin typeface="Liberation Sans" panose="020B0604020202020204"/>
              </a:rPr>
              <a:t>500,000</a:t>
            </a:r>
            <a:endParaRPr lang="en-US" altLang="en-US" sz="2100" dirty="0">
              <a:latin typeface="Liberation Sans" panose="020B0604020202020204"/>
            </a:endParaRPr>
          </a:p>
        </p:txBody>
      </p:sp>
      <p:sp>
        <p:nvSpPr>
          <p:cNvPr id="193543" name="Text Box 7"/>
          <p:cNvSpPr txBox="1">
            <a:spLocks noChangeArrowheads="1"/>
          </p:cNvSpPr>
          <p:nvPr/>
        </p:nvSpPr>
        <p:spPr bwMode="auto">
          <a:xfrm>
            <a:off x="1066800" y="4159250"/>
            <a:ext cx="4876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100" dirty="0">
                <a:latin typeface="Liberation Sans" panose="020B0604020202020204"/>
              </a:rPr>
              <a:t>Share </a:t>
            </a:r>
            <a:r>
              <a:rPr lang="en-US" altLang="en-US" sz="2100" dirty="0" smtClean="0">
                <a:latin typeface="Liberation Sans" panose="020B0604020202020204"/>
              </a:rPr>
              <a:t>Premium</a:t>
            </a:r>
            <a:r>
              <a:rPr lang="en-US" sz="2000" dirty="0"/>
              <a:t>—</a:t>
            </a:r>
            <a:r>
              <a:rPr lang="en-US" altLang="en-US" sz="2100" dirty="0" smtClean="0">
                <a:latin typeface="Liberation Sans" panose="020B0604020202020204"/>
              </a:rPr>
              <a:t>Ordinary</a:t>
            </a:r>
            <a:endParaRPr lang="en-US" altLang="en-US" sz="2100" dirty="0">
              <a:latin typeface="Liberation Sans" panose="020B0604020202020204"/>
            </a:endParaRPr>
          </a:p>
        </p:txBody>
      </p:sp>
      <p:sp>
        <p:nvSpPr>
          <p:cNvPr id="193544" name="Text Box 8"/>
          <p:cNvSpPr txBox="1">
            <a:spLocks noChangeArrowheads="1"/>
          </p:cNvSpPr>
          <p:nvPr/>
        </p:nvSpPr>
        <p:spPr bwMode="auto">
          <a:xfrm>
            <a:off x="7391400" y="4206875"/>
            <a:ext cx="1219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100" dirty="0" smtClean="0">
                <a:latin typeface="Liberation Sans" panose="020B0604020202020204"/>
              </a:rPr>
              <a:t>250,000</a:t>
            </a:r>
            <a:endParaRPr lang="en-US" altLang="en-US" sz="2100" dirty="0">
              <a:latin typeface="Liberation Sans" panose="020B0604020202020204"/>
            </a:endParaRPr>
          </a:p>
        </p:txBody>
      </p:sp>
      <p:sp>
        <p:nvSpPr>
          <p:cNvPr id="193545" name="Text Box 9"/>
          <p:cNvSpPr txBox="1">
            <a:spLocks noChangeArrowheads="1"/>
          </p:cNvSpPr>
          <p:nvPr/>
        </p:nvSpPr>
        <p:spPr bwMode="auto">
          <a:xfrm>
            <a:off x="609600" y="4846638"/>
            <a:ext cx="4038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100" b="1" u="sng" dirty="0">
                <a:solidFill>
                  <a:schemeClr val="bg2"/>
                </a:solidFill>
                <a:latin typeface="Liberation Sans" panose="020B0604020202020204"/>
              </a:rPr>
              <a:t>Shares issued</a:t>
            </a:r>
          </a:p>
        </p:txBody>
      </p:sp>
      <p:sp>
        <p:nvSpPr>
          <p:cNvPr id="193546" name="Text Box 10"/>
          <p:cNvSpPr txBox="1">
            <a:spLocks noChangeArrowheads="1"/>
          </p:cNvSpPr>
          <p:nvPr/>
        </p:nvSpPr>
        <p:spPr bwMode="auto">
          <a:xfrm>
            <a:off x="609600" y="5272088"/>
            <a:ext cx="5029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100" dirty="0">
                <a:latin typeface="Liberation Sans" panose="020B0604020202020204"/>
              </a:rPr>
              <a:t>Ordinary </a:t>
            </a:r>
            <a:r>
              <a:rPr lang="en-US" altLang="en-US" sz="2100" dirty="0" smtClean="0">
                <a:latin typeface="Liberation Sans" panose="020B0604020202020204"/>
              </a:rPr>
              <a:t>Share Dividends Distributable </a:t>
            </a:r>
            <a:endParaRPr lang="en-US" altLang="en-US" sz="2100" dirty="0">
              <a:latin typeface="Liberation Sans" panose="020B0604020202020204"/>
            </a:endParaRPr>
          </a:p>
        </p:txBody>
      </p:sp>
      <p:sp>
        <p:nvSpPr>
          <p:cNvPr id="193547" name="Text Box 11"/>
          <p:cNvSpPr txBox="1">
            <a:spLocks noChangeArrowheads="1"/>
          </p:cNvSpPr>
          <p:nvPr/>
        </p:nvSpPr>
        <p:spPr bwMode="auto">
          <a:xfrm>
            <a:off x="6248400" y="5303838"/>
            <a:ext cx="1219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100" dirty="0" smtClean="0">
                <a:latin typeface="Liberation Sans" panose="020B0604020202020204"/>
              </a:rPr>
              <a:t>500,000</a:t>
            </a:r>
            <a:endParaRPr lang="en-US" altLang="en-US" sz="2100" dirty="0">
              <a:latin typeface="Liberation Sans" panose="020B0604020202020204"/>
            </a:endParaRPr>
          </a:p>
        </p:txBody>
      </p:sp>
      <p:sp>
        <p:nvSpPr>
          <p:cNvPr id="193548" name="Text Box 12"/>
          <p:cNvSpPr txBox="1">
            <a:spLocks noChangeArrowheads="1"/>
          </p:cNvSpPr>
          <p:nvPr/>
        </p:nvSpPr>
        <p:spPr bwMode="auto">
          <a:xfrm>
            <a:off x="1066800" y="5653088"/>
            <a:ext cx="5943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100" dirty="0">
                <a:latin typeface="Liberation Sans" panose="020B0604020202020204"/>
              </a:rPr>
              <a:t>Share </a:t>
            </a:r>
            <a:r>
              <a:rPr lang="en-US" altLang="en-US" sz="2100" dirty="0" smtClean="0">
                <a:latin typeface="Liberation Sans" panose="020B0604020202020204"/>
              </a:rPr>
              <a:t>Capital</a:t>
            </a:r>
            <a:r>
              <a:rPr lang="en-US" sz="2000" dirty="0" smtClean="0"/>
              <a:t>—</a:t>
            </a:r>
            <a:r>
              <a:rPr lang="en-US" altLang="en-US" sz="2100" dirty="0" smtClean="0">
                <a:latin typeface="Liberation Sans" panose="020B0604020202020204"/>
              </a:rPr>
              <a:t>Ordinary </a:t>
            </a:r>
            <a:r>
              <a:rPr lang="en-US" altLang="en-US" sz="1900" dirty="0" smtClean="0">
                <a:latin typeface="Liberation Sans" panose="020B0604020202020204"/>
              </a:rPr>
              <a:t>(</a:t>
            </a:r>
            <a:r>
              <a:rPr lang="en-US" altLang="en-US" sz="1900" dirty="0">
                <a:latin typeface="Liberation Sans" panose="020B0604020202020204"/>
              </a:rPr>
              <a:t>50,000 x 10% x </a:t>
            </a:r>
            <a:r>
              <a:rPr lang="en-US" altLang="en-US" sz="1900" dirty="0" smtClean="0">
                <a:latin typeface="Liberation Sans" panose="020B0604020202020204"/>
                <a:cs typeface="Arial" panose="020B0604020202020204" pitchFamily="34" charset="0"/>
              </a:rPr>
              <a:t>NT$</a:t>
            </a:r>
            <a:r>
              <a:rPr lang="en-US" altLang="en-US" sz="1900" dirty="0" smtClean="0">
                <a:latin typeface="Liberation Sans" panose="020B0604020202020204"/>
              </a:rPr>
              <a:t>100)</a:t>
            </a:r>
            <a:endParaRPr lang="en-US" altLang="en-US" sz="1900" dirty="0">
              <a:latin typeface="Liberation Sans" panose="020B0604020202020204"/>
            </a:endParaRPr>
          </a:p>
        </p:txBody>
      </p:sp>
      <p:sp>
        <p:nvSpPr>
          <p:cNvPr id="193549" name="Text Box 13"/>
          <p:cNvSpPr txBox="1">
            <a:spLocks noChangeArrowheads="1"/>
          </p:cNvSpPr>
          <p:nvPr/>
        </p:nvSpPr>
        <p:spPr bwMode="auto">
          <a:xfrm>
            <a:off x="7391400" y="5684838"/>
            <a:ext cx="1219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100" dirty="0" smtClean="0">
                <a:latin typeface="Liberation Sans" panose="020B0604020202020204"/>
              </a:rPr>
              <a:t>500,000</a:t>
            </a:r>
            <a:endParaRPr lang="en-US" altLang="en-US" sz="2100" dirty="0">
              <a:latin typeface="Liberation Sans" panose="020B0604020202020204"/>
            </a:endParaRPr>
          </a:p>
        </p:txBody>
      </p:sp>
      <p:sp>
        <p:nvSpPr>
          <p:cNvPr id="193550" name="Rectangle 14"/>
          <p:cNvSpPr>
            <a:spLocks noChangeArrowheads="1"/>
          </p:cNvSpPr>
          <p:nvPr/>
        </p:nvSpPr>
        <p:spPr bwMode="auto">
          <a:xfrm>
            <a:off x="609600" y="12954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15000"/>
              </a:lnSpc>
              <a:buFont typeface="Wingdings" panose="05000000000000000000" pitchFamily="2" charset="2"/>
              <a:buNone/>
            </a:pPr>
            <a:r>
              <a:rPr lang="en-US" altLang="en-US" sz="2100" dirty="0">
                <a:solidFill>
                  <a:schemeClr val="tx1"/>
                </a:solidFill>
                <a:latin typeface="Liberation Sans" panose="020B0604020202020204"/>
              </a:rPr>
              <a:t>Illustration</a:t>
            </a:r>
            <a:r>
              <a:rPr lang="en-US" altLang="en-US" sz="2100" dirty="0" smtClean="0">
                <a:solidFill>
                  <a:schemeClr val="tx1"/>
                </a:solidFill>
                <a:latin typeface="Liberation Sans" panose="020B0604020202020204"/>
              </a:rPr>
              <a:t>:</a:t>
            </a:r>
            <a:r>
              <a:rPr lang="en-US" altLang="en-US" sz="2100" b="0" dirty="0" smtClean="0">
                <a:solidFill>
                  <a:schemeClr val="tx1"/>
                </a:solidFill>
                <a:latin typeface="Liberation Sans" panose="020B0604020202020204"/>
              </a:rPr>
              <a:t> Danshui Ltd. has </a:t>
            </a:r>
            <a:r>
              <a:rPr lang="en-US" altLang="en-US" sz="2100" b="0" dirty="0">
                <a:solidFill>
                  <a:schemeClr val="tx1"/>
                </a:solidFill>
                <a:latin typeface="Liberation Sans" panose="020B0604020202020204"/>
              </a:rPr>
              <a:t>a balance of </a:t>
            </a:r>
            <a:r>
              <a:rPr lang="en-US" altLang="en-US" sz="2100" b="0" dirty="0" smtClean="0">
                <a:solidFill>
                  <a:schemeClr val="tx1"/>
                </a:solidFill>
                <a:latin typeface="Liberation Sans" panose="020B0604020202020204"/>
                <a:cs typeface="Arial" panose="020B0604020202020204" pitchFamily="34" charset="0"/>
              </a:rPr>
              <a:t>NT$</a:t>
            </a:r>
            <a:r>
              <a:rPr lang="en-US" altLang="en-US" sz="2100" b="0" dirty="0" smtClean="0">
                <a:solidFill>
                  <a:schemeClr val="tx1"/>
                </a:solidFill>
                <a:latin typeface="Liberation Sans" panose="020B0604020202020204"/>
              </a:rPr>
              <a:t>3,000,000 </a:t>
            </a:r>
            <a:r>
              <a:rPr lang="en-US" altLang="en-US" sz="2100" b="0" dirty="0">
                <a:solidFill>
                  <a:schemeClr val="tx1"/>
                </a:solidFill>
                <a:latin typeface="Liberation Sans" panose="020B0604020202020204"/>
              </a:rPr>
              <a:t>in retained earnings. It declares a 10% share dividend on its 50,000 shares of </a:t>
            </a:r>
            <a:r>
              <a:rPr lang="en-US" altLang="en-US" sz="2100" b="0" dirty="0" smtClean="0">
                <a:solidFill>
                  <a:schemeClr val="tx1"/>
                </a:solidFill>
                <a:latin typeface="Liberation Sans" panose="020B0604020202020204"/>
                <a:cs typeface="Arial" panose="020B0604020202020204" pitchFamily="34" charset="0"/>
              </a:rPr>
              <a:t>NT$</a:t>
            </a:r>
            <a:r>
              <a:rPr lang="en-US" altLang="en-US" sz="2100" b="0" dirty="0" smtClean="0">
                <a:solidFill>
                  <a:schemeClr val="tx1"/>
                </a:solidFill>
                <a:latin typeface="Liberation Sans" panose="020B0604020202020204"/>
              </a:rPr>
              <a:t>100 </a:t>
            </a:r>
            <a:r>
              <a:rPr lang="en-US" altLang="en-US" sz="2100" b="0" dirty="0">
                <a:solidFill>
                  <a:schemeClr val="tx1"/>
                </a:solidFill>
                <a:latin typeface="Liberation Sans" panose="020B0604020202020204"/>
              </a:rPr>
              <a:t>par value ordinary shares. The current fair market value of its shares is </a:t>
            </a:r>
            <a:r>
              <a:rPr lang="en-US" altLang="en-US" sz="2100" b="0" dirty="0" smtClean="0">
                <a:solidFill>
                  <a:schemeClr val="tx1"/>
                </a:solidFill>
                <a:latin typeface="Liberation Sans" panose="020B0604020202020204"/>
                <a:cs typeface="Arial" panose="020B0604020202020204" pitchFamily="34" charset="0"/>
              </a:rPr>
              <a:t>NT$</a:t>
            </a:r>
            <a:r>
              <a:rPr lang="en-US" altLang="en-US" sz="2100" b="0" dirty="0" smtClean="0">
                <a:solidFill>
                  <a:schemeClr val="tx1"/>
                </a:solidFill>
                <a:latin typeface="Liberation Sans" panose="020B0604020202020204"/>
              </a:rPr>
              <a:t>150 </a:t>
            </a:r>
            <a:r>
              <a:rPr lang="en-US" altLang="en-US" sz="2100" b="0" dirty="0">
                <a:solidFill>
                  <a:schemeClr val="tx1"/>
                </a:solidFill>
                <a:latin typeface="Liberation Sans" panose="020B0604020202020204"/>
              </a:rPr>
              <a:t>per share. </a:t>
            </a:r>
          </a:p>
        </p:txBody>
      </p:sp>
      <p:sp>
        <p:nvSpPr>
          <p:cNvPr id="18" name="Rectangle 1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smtClean="0">
                <a:solidFill>
                  <a:srgbClr val="CC0000"/>
                </a:solidFill>
                <a:latin typeface="Liberation Sans" panose="020B0604020202020204"/>
              </a:rPr>
              <a:t>Share Dividends</a:t>
            </a:r>
            <a:endParaRPr lang="en-US" altLang="en-US" sz="3200" i="0" dirty="0">
              <a:solidFill>
                <a:srgbClr val="CC0000"/>
              </a:solidFill>
              <a:latin typeface="Liberation Sans" panose="020B0604020202020204"/>
            </a:endParaRPr>
          </a:p>
        </p:txBody>
      </p:sp>
      <p:sp>
        <p:nvSpPr>
          <p:cNvPr id="1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3539"/>
                                        </p:tgtEl>
                                        <p:attrNameLst>
                                          <p:attrName>style.visibility</p:attrName>
                                        </p:attrNameLst>
                                      </p:cBhvr>
                                      <p:to>
                                        <p:strVal val="visible"/>
                                      </p:to>
                                    </p:set>
                                    <p:animEffect transition="in" filter="wipe(left)">
                                      <p:cBhvr>
                                        <p:cTn id="7" dur="500"/>
                                        <p:tgtEl>
                                          <p:spTgt spid="19353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3540"/>
                                        </p:tgtEl>
                                        <p:attrNameLst>
                                          <p:attrName>style.visibility</p:attrName>
                                        </p:attrNameLst>
                                      </p:cBhvr>
                                      <p:to>
                                        <p:strVal val="visible"/>
                                      </p:to>
                                    </p:set>
                                    <p:animEffect transition="in" filter="wipe(left)">
                                      <p:cBhvr>
                                        <p:cTn id="11" dur="500"/>
                                        <p:tgtEl>
                                          <p:spTgt spid="1935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3541"/>
                                        </p:tgtEl>
                                        <p:attrNameLst>
                                          <p:attrName>style.visibility</p:attrName>
                                        </p:attrNameLst>
                                      </p:cBhvr>
                                      <p:to>
                                        <p:strVal val="visible"/>
                                      </p:to>
                                    </p:set>
                                    <p:animEffect transition="in" filter="wipe(left)">
                                      <p:cBhvr>
                                        <p:cTn id="16" dur="500"/>
                                        <p:tgtEl>
                                          <p:spTgt spid="193541"/>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3542"/>
                                        </p:tgtEl>
                                        <p:attrNameLst>
                                          <p:attrName>style.visibility</p:attrName>
                                        </p:attrNameLst>
                                      </p:cBhvr>
                                      <p:to>
                                        <p:strVal val="visible"/>
                                      </p:to>
                                    </p:set>
                                    <p:animEffect transition="in" filter="wipe(left)">
                                      <p:cBhvr>
                                        <p:cTn id="20" dur="500"/>
                                        <p:tgtEl>
                                          <p:spTgt spid="19354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3543"/>
                                        </p:tgtEl>
                                        <p:attrNameLst>
                                          <p:attrName>style.visibility</p:attrName>
                                        </p:attrNameLst>
                                      </p:cBhvr>
                                      <p:to>
                                        <p:strVal val="visible"/>
                                      </p:to>
                                    </p:set>
                                    <p:animEffect transition="in" filter="wipe(left)">
                                      <p:cBhvr>
                                        <p:cTn id="25" dur="500"/>
                                        <p:tgtEl>
                                          <p:spTgt spid="193543"/>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93544"/>
                                        </p:tgtEl>
                                        <p:attrNameLst>
                                          <p:attrName>style.visibility</p:attrName>
                                        </p:attrNameLst>
                                      </p:cBhvr>
                                      <p:to>
                                        <p:strVal val="visible"/>
                                      </p:to>
                                    </p:set>
                                    <p:animEffect transition="in" filter="wipe(left)">
                                      <p:cBhvr>
                                        <p:cTn id="29" dur="500"/>
                                        <p:tgtEl>
                                          <p:spTgt spid="19354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3546"/>
                                        </p:tgtEl>
                                        <p:attrNameLst>
                                          <p:attrName>style.visibility</p:attrName>
                                        </p:attrNameLst>
                                      </p:cBhvr>
                                      <p:to>
                                        <p:strVal val="visible"/>
                                      </p:to>
                                    </p:set>
                                    <p:animEffect transition="in" filter="wipe(left)">
                                      <p:cBhvr>
                                        <p:cTn id="34" dur="500"/>
                                        <p:tgtEl>
                                          <p:spTgt spid="193546"/>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93547"/>
                                        </p:tgtEl>
                                        <p:attrNameLst>
                                          <p:attrName>style.visibility</p:attrName>
                                        </p:attrNameLst>
                                      </p:cBhvr>
                                      <p:to>
                                        <p:strVal val="visible"/>
                                      </p:to>
                                    </p:set>
                                    <p:animEffect transition="in" filter="wipe(left)">
                                      <p:cBhvr>
                                        <p:cTn id="38" dur="500"/>
                                        <p:tgtEl>
                                          <p:spTgt spid="19354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3548"/>
                                        </p:tgtEl>
                                        <p:attrNameLst>
                                          <p:attrName>style.visibility</p:attrName>
                                        </p:attrNameLst>
                                      </p:cBhvr>
                                      <p:to>
                                        <p:strVal val="visible"/>
                                      </p:to>
                                    </p:set>
                                    <p:animEffect transition="in" filter="wipe(left)">
                                      <p:cBhvr>
                                        <p:cTn id="43" dur="500"/>
                                        <p:tgtEl>
                                          <p:spTgt spid="193548"/>
                                        </p:tgtEl>
                                      </p:cBhvr>
                                    </p:animEffect>
                                  </p:childTnLst>
                                </p:cTn>
                              </p:par>
                            </p:childTnLst>
                          </p:cTn>
                        </p:par>
                        <p:par>
                          <p:cTn id="44" fill="hold" nodeType="afterGroup">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93549"/>
                                        </p:tgtEl>
                                        <p:attrNameLst>
                                          <p:attrName>style.visibility</p:attrName>
                                        </p:attrNameLst>
                                      </p:cBhvr>
                                      <p:to>
                                        <p:strVal val="visible"/>
                                      </p:to>
                                    </p:set>
                                    <p:animEffect transition="in" filter="wipe(left)">
                                      <p:cBhvr>
                                        <p:cTn id="47" dur="500"/>
                                        <p:tgtEl>
                                          <p:spTgt spid="193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p:bldP spid="193540" grpId="0"/>
      <p:bldP spid="193541" grpId="0"/>
      <p:bldP spid="193542" grpId="0"/>
      <p:bldP spid="193543" grpId="0"/>
      <p:bldP spid="193544" grpId="0"/>
      <p:bldP spid="193546" grpId="0"/>
      <p:bldP spid="193547" grpId="0"/>
      <p:bldP spid="193548" grpId="0"/>
      <p:bldP spid="19354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2" name="Text Box 8"/>
          <p:cNvSpPr txBox="1">
            <a:spLocks noChangeArrowheads="1"/>
          </p:cNvSpPr>
          <p:nvPr/>
        </p:nvSpPr>
        <p:spPr bwMode="auto">
          <a:xfrm>
            <a:off x="228600" y="2914769"/>
            <a:ext cx="47244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200" b="1" dirty="0">
                <a:latin typeface="Liberation Sans" panose="020B0604020202020204"/>
              </a:rPr>
              <a:t>Illustration 11-15</a:t>
            </a:r>
          </a:p>
          <a:p>
            <a:pPr algn="l"/>
            <a:r>
              <a:rPr lang="en-US" altLang="en-US" sz="1200" dirty="0">
                <a:latin typeface="Liberation Sans" panose="020B0604020202020204"/>
              </a:rPr>
              <a:t>Statement presentation of ordinary shares dividends distributable</a:t>
            </a:r>
          </a:p>
        </p:txBody>
      </p:sp>
      <p:sp>
        <p:nvSpPr>
          <p:cNvPr id="195595" name="Rectangle 11"/>
          <p:cNvSpPr>
            <a:spLocks noChangeArrowheads="1"/>
          </p:cNvSpPr>
          <p:nvPr/>
        </p:nvSpPr>
        <p:spPr bwMode="auto">
          <a:xfrm>
            <a:off x="609600" y="1353432"/>
            <a:ext cx="5181600" cy="4770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1025525" indent="-457200">
              <a:defRPr sz="2400">
                <a:solidFill>
                  <a:schemeClr val="tx1"/>
                </a:solidFill>
                <a:latin typeface="Times New Roman" panose="02020603050405020304" pitchFamily="18" charset="0"/>
              </a:defRPr>
            </a:lvl2pPr>
            <a:lvl3pPr marL="1544638" indent="-457200">
              <a:defRPr sz="2400">
                <a:solidFill>
                  <a:schemeClr val="tx1"/>
                </a:solidFill>
                <a:latin typeface="Times New Roman" panose="02020603050405020304" pitchFamily="18" charset="0"/>
              </a:defRPr>
            </a:lvl3pPr>
            <a:lvl4pPr marL="2116138" indent="-457200">
              <a:defRPr sz="2400">
                <a:solidFill>
                  <a:schemeClr val="tx1"/>
                </a:solidFill>
                <a:latin typeface="Times New Roman" panose="02020603050405020304" pitchFamily="18" charset="0"/>
              </a:defRPr>
            </a:lvl4pPr>
            <a:lvl5pPr marL="2687638" indent="-457200">
              <a:defRPr sz="2400">
                <a:solidFill>
                  <a:schemeClr val="tx1"/>
                </a:solidFill>
                <a:latin typeface="Times New Roman" panose="02020603050405020304" pitchFamily="18" charset="0"/>
              </a:defRPr>
            </a:lvl5pPr>
            <a:lvl6pPr marL="3144838" indent="-457200" algn="ctr" eaLnBrk="0" fontAlgn="base" hangingPunct="0">
              <a:spcBef>
                <a:spcPct val="0"/>
              </a:spcBef>
              <a:spcAft>
                <a:spcPct val="0"/>
              </a:spcAft>
              <a:defRPr sz="2400">
                <a:solidFill>
                  <a:schemeClr val="tx1"/>
                </a:solidFill>
                <a:latin typeface="Times New Roman" panose="02020603050405020304" pitchFamily="18" charset="0"/>
              </a:defRPr>
            </a:lvl6pPr>
            <a:lvl7pPr marL="3602038" indent="-457200" algn="ctr" eaLnBrk="0" fontAlgn="base" hangingPunct="0">
              <a:spcBef>
                <a:spcPct val="0"/>
              </a:spcBef>
              <a:spcAft>
                <a:spcPct val="0"/>
              </a:spcAft>
              <a:defRPr sz="2400">
                <a:solidFill>
                  <a:schemeClr val="tx1"/>
                </a:solidFill>
                <a:latin typeface="Times New Roman" panose="02020603050405020304" pitchFamily="18" charset="0"/>
              </a:defRPr>
            </a:lvl7pPr>
            <a:lvl8pPr marL="4059238" indent="-457200" algn="ctr" eaLnBrk="0" fontAlgn="base" hangingPunct="0">
              <a:spcBef>
                <a:spcPct val="0"/>
              </a:spcBef>
              <a:spcAft>
                <a:spcPct val="0"/>
              </a:spcAft>
              <a:defRPr sz="2400">
                <a:solidFill>
                  <a:schemeClr val="tx1"/>
                </a:solidFill>
                <a:latin typeface="Times New Roman" panose="02020603050405020304" pitchFamily="18" charset="0"/>
              </a:defRPr>
            </a:lvl8pPr>
            <a:lvl9pPr marL="4516438" indent="-4572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30000"/>
              </a:spcBef>
            </a:pPr>
            <a:r>
              <a:rPr lang="en-US" altLang="en-US" sz="2500" b="1" dirty="0">
                <a:latin typeface="Liberation Sans" panose="020B0604020202020204"/>
              </a:rPr>
              <a:t>Statement Presentation</a:t>
            </a:r>
          </a:p>
        </p:txBody>
      </p:sp>
      <p:sp>
        <p:nvSpPr>
          <p:cNvPr id="8"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smtClean="0">
                <a:solidFill>
                  <a:srgbClr val="CC0000"/>
                </a:solidFill>
                <a:latin typeface="Liberation Sans" panose="020B0604020202020204"/>
              </a:rPr>
              <a:t>Share Dividends</a:t>
            </a:r>
            <a:endParaRPr lang="en-US" altLang="en-US" sz="3200" i="0" dirty="0">
              <a:solidFill>
                <a:srgbClr val="CC0000"/>
              </a:solidFill>
              <a:latin typeface="Liberation Sans" panose="020B0604020202020204"/>
            </a:endParaRPr>
          </a:p>
        </p:txBody>
      </p:sp>
      <p:sp>
        <p:nvSpPr>
          <p:cNvPr id="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pic>
        <p:nvPicPr>
          <p:cNvPr id="2" name="Picture 1"/>
          <p:cNvPicPr>
            <a:picLocks noChangeAspect="1"/>
          </p:cNvPicPr>
          <p:nvPr/>
        </p:nvPicPr>
        <p:blipFill>
          <a:blip r:embed="rId3"/>
          <a:stretch>
            <a:fillRect/>
          </a:stretch>
        </p:blipFill>
        <p:spPr>
          <a:xfrm>
            <a:off x="304800" y="2057400"/>
            <a:ext cx="8534400" cy="788658"/>
          </a:xfrm>
          <a:prstGeom prst="rect">
            <a:avLst/>
          </a:prstGeom>
          <a:noFill/>
          <a:ln w="19050" cap="sq" algn="ctr">
            <a:solidFill>
              <a:schemeClr val="tx1"/>
            </a:solid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ChangeArrowheads="1"/>
          </p:cNvSpPr>
          <p:nvPr/>
        </p:nvSpPr>
        <p:spPr bwMode="auto">
          <a:xfrm>
            <a:off x="609600" y="1353432"/>
            <a:ext cx="8077200" cy="503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1025525" indent="-457200">
              <a:defRPr sz="2400">
                <a:solidFill>
                  <a:schemeClr val="tx1"/>
                </a:solidFill>
                <a:latin typeface="Times New Roman" panose="02020603050405020304" pitchFamily="18" charset="0"/>
              </a:defRPr>
            </a:lvl2pPr>
            <a:lvl3pPr marL="1544638" indent="-457200">
              <a:defRPr sz="2400">
                <a:solidFill>
                  <a:schemeClr val="tx1"/>
                </a:solidFill>
                <a:latin typeface="Times New Roman" panose="02020603050405020304" pitchFamily="18" charset="0"/>
              </a:defRPr>
            </a:lvl3pPr>
            <a:lvl4pPr marL="2116138" indent="-457200">
              <a:defRPr sz="2400">
                <a:solidFill>
                  <a:schemeClr val="tx1"/>
                </a:solidFill>
                <a:latin typeface="Times New Roman" panose="02020603050405020304" pitchFamily="18" charset="0"/>
              </a:defRPr>
            </a:lvl4pPr>
            <a:lvl5pPr marL="2687638" indent="-457200">
              <a:defRPr sz="2400">
                <a:solidFill>
                  <a:schemeClr val="tx1"/>
                </a:solidFill>
                <a:latin typeface="Times New Roman" panose="02020603050405020304" pitchFamily="18" charset="0"/>
              </a:defRPr>
            </a:lvl5pPr>
            <a:lvl6pPr marL="3144838" indent="-457200" algn="ctr" eaLnBrk="0" fontAlgn="base" hangingPunct="0">
              <a:spcBef>
                <a:spcPct val="0"/>
              </a:spcBef>
              <a:spcAft>
                <a:spcPct val="0"/>
              </a:spcAft>
              <a:defRPr sz="2400">
                <a:solidFill>
                  <a:schemeClr val="tx1"/>
                </a:solidFill>
                <a:latin typeface="Times New Roman" panose="02020603050405020304" pitchFamily="18" charset="0"/>
              </a:defRPr>
            </a:lvl6pPr>
            <a:lvl7pPr marL="3602038" indent="-457200" algn="ctr" eaLnBrk="0" fontAlgn="base" hangingPunct="0">
              <a:spcBef>
                <a:spcPct val="0"/>
              </a:spcBef>
              <a:spcAft>
                <a:spcPct val="0"/>
              </a:spcAft>
              <a:defRPr sz="2400">
                <a:solidFill>
                  <a:schemeClr val="tx1"/>
                </a:solidFill>
                <a:latin typeface="Times New Roman" panose="02020603050405020304" pitchFamily="18" charset="0"/>
              </a:defRPr>
            </a:lvl7pPr>
            <a:lvl8pPr marL="4059238" indent="-457200" algn="ctr" eaLnBrk="0" fontAlgn="base" hangingPunct="0">
              <a:spcBef>
                <a:spcPct val="0"/>
              </a:spcBef>
              <a:spcAft>
                <a:spcPct val="0"/>
              </a:spcAft>
              <a:defRPr sz="2400">
                <a:solidFill>
                  <a:schemeClr val="tx1"/>
                </a:solidFill>
                <a:latin typeface="Times New Roman" panose="02020603050405020304" pitchFamily="18" charset="0"/>
              </a:defRPr>
            </a:lvl8pPr>
            <a:lvl9pPr marL="4516438" indent="-4572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30000"/>
              </a:spcBef>
            </a:pPr>
            <a:r>
              <a:rPr lang="en-US" altLang="en-US" sz="2700" b="1" dirty="0" smtClean="0">
                <a:solidFill>
                  <a:srgbClr val="006600"/>
                </a:solidFill>
                <a:latin typeface="Arial" panose="020B0604020202020204" pitchFamily="34" charset="0"/>
              </a:rPr>
              <a:t>EFFECTS OF SHARE DIVIDENDS</a:t>
            </a:r>
            <a:endParaRPr lang="en-US" altLang="en-US" sz="2700" b="1" dirty="0">
              <a:solidFill>
                <a:srgbClr val="006600"/>
              </a:solidFill>
              <a:latin typeface="Arial" panose="020B0604020202020204" pitchFamily="34" charset="0"/>
            </a:endParaRPr>
          </a:p>
        </p:txBody>
      </p:sp>
      <p:sp>
        <p:nvSpPr>
          <p:cNvPr id="8"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smtClean="0">
                <a:solidFill>
                  <a:srgbClr val="CC0000"/>
                </a:solidFill>
                <a:latin typeface="Liberation Sans" panose="020B0604020202020204"/>
              </a:rPr>
              <a:t>Share Dividends</a:t>
            </a:r>
            <a:endParaRPr lang="en-US" altLang="en-US" sz="3200" i="0" dirty="0">
              <a:solidFill>
                <a:srgbClr val="CC0000"/>
              </a:solidFill>
              <a:latin typeface="Liberation Sans" panose="020B0604020202020204"/>
            </a:endParaRPr>
          </a:p>
        </p:txBody>
      </p:sp>
      <p:sp>
        <p:nvSpPr>
          <p:cNvPr id="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pic>
        <p:nvPicPr>
          <p:cNvPr id="2" name="Picture 1"/>
          <p:cNvPicPr>
            <a:picLocks noChangeAspect="1"/>
          </p:cNvPicPr>
          <p:nvPr/>
        </p:nvPicPr>
        <p:blipFill>
          <a:blip r:embed="rId3"/>
          <a:stretch>
            <a:fillRect/>
          </a:stretch>
        </p:blipFill>
        <p:spPr>
          <a:xfrm>
            <a:off x="304800" y="2057400"/>
            <a:ext cx="8534400" cy="3180856"/>
          </a:xfrm>
          <a:prstGeom prst="rect">
            <a:avLst/>
          </a:prstGeom>
          <a:noFill/>
          <a:ln w="19050" cap="sq" algn="ctr">
            <a:solidFill>
              <a:schemeClr val="tx1"/>
            </a:solidFill>
            <a:miter lim="800000"/>
            <a:headEnd type="none" w="sm" len="sm"/>
            <a:tailEnd type="none" w="sm" len="sm"/>
          </a:ln>
          <a:effectLst/>
        </p:spPr>
      </p:pic>
      <p:sp>
        <p:nvSpPr>
          <p:cNvPr id="3" name="Rectangle 2"/>
          <p:cNvSpPr/>
          <p:nvPr/>
        </p:nvSpPr>
        <p:spPr>
          <a:xfrm>
            <a:off x="228600" y="5303720"/>
            <a:ext cx="19812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a:rPr>
              <a:t>Illustration 11-16 </a:t>
            </a:r>
            <a:endParaRPr lang="en-US" sz="1200" b="1" dirty="0" smtClean="0">
              <a:latin typeface="Liberation Sans" panose="020B0604020202020204"/>
            </a:endParaRPr>
          </a:p>
          <a:p>
            <a:pPr algn="l"/>
            <a:r>
              <a:rPr lang="en-US" sz="1200" dirty="0" smtClean="0">
                <a:latin typeface="Liberation Sans" panose="020B0604020202020204"/>
              </a:rPr>
              <a:t>Share </a:t>
            </a:r>
            <a:r>
              <a:rPr lang="en-US" sz="1200" dirty="0">
                <a:latin typeface="Liberation Sans" panose="020B0604020202020204"/>
              </a:rPr>
              <a:t>dividend effects </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3" name="Rectangle 6"/>
          <p:cNvSpPr>
            <a:spLocks noChangeArrowheads="1"/>
          </p:cNvSpPr>
          <p:nvPr/>
        </p:nvSpPr>
        <p:spPr bwMode="auto">
          <a:xfrm>
            <a:off x="6019800" y="2638425"/>
            <a:ext cx="2819400" cy="790575"/>
          </a:xfrm>
          <a:prstGeom prst="rect">
            <a:avLst/>
          </a:prstGeom>
          <a:solidFill>
            <a:srgbClr val="FFFFCC"/>
          </a:solidFill>
          <a:ln w="28575" cap="sq">
            <a:solidFill>
              <a:srgbClr val="CC0000"/>
            </a:solidFill>
            <a:miter lim="800000"/>
            <a:headEnd type="none" w="sm" len="sm"/>
            <a:tailEnd type="none" w="sm" len="sm"/>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200" dirty="0">
                <a:latin typeface="Liberation Sans" panose="020B0604020202020204"/>
              </a:rPr>
              <a:t>Limited to their investment.</a:t>
            </a:r>
          </a:p>
        </p:txBody>
      </p:sp>
      <p:sp>
        <p:nvSpPr>
          <p:cNvPr id="278534" name="Line 8"/>
          <p:cNvSpPr>
            <a:spLocks noChangeShapeType="1"/>
          </p:cNvSpPr>
          <p:nvPr/>
        </p:nvSpPr>
        <p:spPr bwMode="auto">
          <a:xfrm>
            <a:off x="5410200" y="3023776"/>
            <a:ext cx="381000" cy="0"/>
          </a:xfrm>
          <a:prstGeom prst="line">
            <a:avLst/>
          </a:prstGeom>
          <a:noFill/>
          <a:ln w="28575" cap="sq">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a:endParaRPr>
          </a:p>
        </p:txBody>
      </p:sp>
      <p:sp>
        <p:nvSpPr>
          <p:cNvPr id="278535" name="Text Box 2"/>
          <p:cNvSpPr txBox="1">
            <a:spLocks noChangeArrowheads="1"/>
          </p:cNvSpPr>
          <p:nvPr/>
        </p:nvSpPr>
        <p:spPr bwMode="auto">
          <a:xfrm>
            <a:off x="685800" y="2286000"/>
            <a:ext cx="4953000" cy="390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857250" indent="-285750">
              <a:defRPr sz="2400">
                <a:solidFill>
                  <a:schemeClr val="tx1"/>
                </a:solidFill>
                <a:latin typeface="Times New Roman" panose="02020603050405020304" pitchFamily="18" charset="0"/>
              </a:defRPr>
            </a:lvl2pPr>
            <a:lvl3pPr marL="120015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Separate Legal Existence</a:t>
            </a:r>
          </a:p>
          <a:p>
            <a:pPr algn="l">
              <a:lnSpc>
                <a:spcPct val="110000"/>
              </a:lnSpc>
              <a:spcBef>
                <a:spcPct val="35000"/>
              </a:spcBef>
              <a:buClr>
                <a:srgbClr val="CC0000"/>
              </a:buClr>
              <a:buSzPct val="80000"/>
              <a:buFont typeface="Wingdings" panose="05000000000000000000" pitchFamily="2" charset="2"/>
              <a:buChar char="u"/>
            </a:pPr>
            <a:r>
              <a:rPr lang="en-US" altLang="en-US" sz="2200" b="1" dirty="0">
                <a:solidFill>
                  <a:srgbClr val="CC0000"/>
                </a:solidFill>
                <a:latin typeface="Liberation Sans" panose="020B0604020202020204"/>
              </a:rPr>
              <a:t>Limited Liability of Shareholders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Transferable Ownership Rights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Ability to Acquire Capital</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Continuous Life</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Corporate Management </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Government Regulations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Additional Taxes</a:t>
            </a:r>
          </a:p>
        </p:txBody>
      </p:sp>
      <p:sp>
        <p:nvSpPr>
          <p:cNvPr id="620547" name="Rectangle 3"/>
          <p:cNvSpPr>
            <a:spLocks noChangeArrowheads="1"/>
          </p:cNvSpPr>
          <p:nvPr/>
        </p:nvSpPr>
        <p:spPr bwMode="auto">
          <a:xfrm>
            <a:off x="533400" y="1219200"/>
            <a:ext cx="8229600" cy="990600"/>
          </a:xfrm>
          <a:prstGeom prst="rect">
            <a:avLst/>
          </a:prstGeom>
          <a:noFill/>
          <a:ln w="12700">
            <a:noFill/>
            <a:miter lim="800000"/>
            <a:headEnd/>
            <a:tailEnd/>
          </a:ln>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20000"/>
              </a:spcBef>
              <a:buClr>
                <a:schemeClr val="tx1"/>
              </a:buClr>
              <a:buFont typeface="Wingdings" panose="05000000000000000000" pitchFamily="2" charset="2"/>
              <a:buNone/>
            </a:pPr>
            <a:r>
              <a:rPr lang="en-US" altLang="en-US" dirty="0">
                <a:latin typeface="Liberation Sans" panose="020B0604020202020204"/>
              </a:rPr>
              <a:t>Characteristics that distinguish corporations from proprietorships and partnerships.</a:t>
            </a:r>
            <a:endParaRPr lang="en-US" altLang="en-US" b="1" dirty="0">
              <a:effectLst>
                <a:outerShdw blurRad="38100" dist="38100" dir="2700000" algn="tl">
                  <a:srgbClr val="C0C0C0"/>
                </a:outerShdw>
              </a:effectLst>
              <a:latin typeface="Liberation Sans" panose="020B0604020202020204"/>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Characteristics </a:t>
            </a:r>
            <a:r>
              <a:rPr lang="en-US" altLang="en-US" sz="3200" b="1" dirty="0">
                <a:solidFill>
                  <a:srgbClr val="CC0000"/>
                </a:solidFill>
                <a:latin typeface="Liberation Sans" panose="020B0604020202020204"/>
              </a:rPr>
              <a:t>of a </a:t>
            </a:r>
            <a:r>
              <a:rPr lang="en-US" altLang="en-US" sz="3200" b="1" dirty="0" smtClean="0">
                <a:solidFill>
                  <a:srgbClr val="CC0000"/>
                </a:solidFill>
                <a:latin typeface="Liberation Sans" panose="020B0604020202020204"/>
              </a:rPr>
              <a:t>Corporation</a:t>
            </a:r>
            <a:endParaRPr lang="en-US" altLang="en-US" sz="3200" b="1" dirty="0">
              <a:solidFill>
                <a:srgbClr val="CC0000"/>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609600" y="1905000"/>
            <a:ext cx="7924800" cy="426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rIns="182562" bIns="46038"/>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9215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635125" indent="-3810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2130425" indent="-3810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625725" indent="-3810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308292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354012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99732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445452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ts val="900"/>
              </a:spcBef>
              <a:buFont typeface="Wingdings" panose="05000000000000000000" pitchFamily="2" charset="2"/>
              <a:buNone/>
            </a:pPr>
            <a:r>
              <a:rPr lang="en-US" altLang="en-US" sz="2300" b="0" dirty="0" smtClean="0">
                <a:solidFill>
                  <a:schemeClr val="tx1"/>
                </a:solidFill>
                <a:latin typeface="Liberation Sans" panose="020B0604020202020204"/>
              </a:rPr>
              <a:t>Which </a:t>
            </a:r>
            <a:r>
              <a:rPr lang="en-US" altLang="en-US" sz="2300" b="0" dirty="0">
                <a:solidFill>
                  <a:schemeClr val="tx1"/>
                </a:solidFill>
                <a:latin typeface="Liberation Sans" panose="020B0604020202020204"/>
              </a:rPr>
              <a:t>of the following statements about small share dividends is true? </a:t>
            </a:r>
            <a:r>
              <a:rPr lang="en-US" altLang="en-US" sz="2300" b="0" dirty="0" smtClean="0">
                <a:solidFill>
                  <a:schemeClr val="tx1"/>
                </a:solidFill>
                <a:latin typeface="Liberation Sans" panose="020B0604020202020204"/>
              </a:rPr>
              <a:t> </a:t>
            </a:r>
          </a:p>
          <a:p>
            <a:pPr marL="800100" lvl="1">
              <a:lnSpc>
                <a:spcPct val="125000"/>
              </a:lnSpc>
              <a:spcBef>
                <a:spcPts val="900"/>
              </a:spcBef>
              <a:buClr>
                <a:schemeClr val="tx1"/>
              </a:buClr>
              <a:buSzTx/>
              <a:buFont typeface="Wingdings" panose="05000000000000000000" pitchFamily="2" charset="2"/>
              <a:buAutoNum type="alphaLcPeriod"/>
            </a:pPr>
            <a:r>
              <a:rPr lang="en-US" altLang="en-US" sz="2300" b="0" dirty="0" smtClean="0">
                <a:solidFill>
                  <a:schemeClr val="tx1"/>
                </a:solidFill>
                <a:latin typeface="Liberation Sans" panose="020B0604020202020204"/>
              </a:rPr>
              <a:t>A </a:t>
            </a:r>
            <a:r>
              <a:rPr lang="en-US" altLang="en-US" sz="2300" b="0" dirty="0">
                <a:solidFill>
                  <a:schemeClr val="tx1"/>
                </a:solidFill>
                <a:latin typeface="Liberation Sans" panose="020B0604020202020204"/>
              </a:rPr>
              <a:t>debit to Retained Earnings for the par value of the shares issued should be made. </a:t>
            </a:r>
            <a:endParaRPr lang="en-US" altLang="en-US" sz="2300" b="0" dirty="0" smtClean="0">
              <a:solidFill>
                <a:schemeClr val="tx1"/>
              </a:solidFill>
              <a:latin typeface="Liberation Sans" panose="020B0604020202020204"/>
            </a:endParaRPr>
          </a:p>
          <a:p>
            <a:pPr marL="800100" lvl="1">
              <a:lnSpc>
                <a:spcPct val="125000"/>
              </a:lnSpc>
              <a:spcBef>
                <a:spcPts val="900"/>
              </a:spcBef>
              <a:buClr>
                <a:schemeClr val="tx1"/>
              </a:buClr>
              <a:buSzTx/>
              <a:buFont typeface="Wingdings" panose="05000000000000000000" pitchFamily="2" charset="2"/>
              <a:buAutoNum type="alphaLcPeriod"/>
            </a:pPr>
            <a:r>
              <a:rPr lang="en-US" altLang="en-US" sz="2300" b="0" dirty="0" smtClean="0">
                <a:solidFill>
                  <a:schemeClr val="tx1"/>
                </a:solidFill>
                <a:latin typeface="Liberation Sans" panose="020B0604020202020204"/>
              </a:rPr>
              <a:t>A </a:t>
            </a:r>
            <a:r>
              <a:rPr lang="en-US" altLang="en-US" sz="2300" b="0" dirty="0">
                <a:solidFill>
                  <a:schemeClr val="tx1"/>
                </a:solidFill>
                <a:latin typeface="Liberation Sans" panose="020B0604020202020204"/>
              </a:rPr>
              <a:t>small share dividend decreases total equity. </a:t>
            </a:r>
            <a:endParaRPr lang="en-US" altLang="en-US" sz="2300" b="0" dirty="0" smtClean="0">
              <a:solidFill>
                <a:schemeClr val="tx1"/>
              </a:solidFill>
              <a:latin typeface="Liberation Sans" panose="020B0604020202020204"/>
            </a:endParaRPr>
          </a:p>
          <a:p>
            <a:pPr marL="800100" lvl="1">
              <a:lnSpc>
                <a:spcPct val="125000"/>
              </a:lnSpc>
              <a:spcBef>
                <a:spcPts val="900"/>
              </a:spcBef>
              <a:buClr>
                <a:schemeClr val="tx1"/>
              </a:buClr>
              <a:buSzTx/>
              <a:buFont typeface="Wingdings" panose="05000000000000000000" pitchFamily="2" charset="2"/>
              <a:buAutoNum type="alphaLcPeriod"/>
            </a:pPr>
            <a:r>
              <a:rPr lang="en-US" altLang="en-US" sz="2300" b="0" dirty="0" smtClean="0">
                <a:solidFill>
                  <a:schemeClr val="tx1"/>
                </a:solidFill>
                <a:latin typeface="Liberation Sans" panose="020B0604020202020204"/>
              </a:rPr>
              <a:t>Market </a:t>
            </a:r>
            <a:r>
              <a:rPr lang="en-US" altLang="en-US" sz="2300" b="0" dirty="0">
                <a:solidFill>
                  <a:schemeClr val="tx1"/>
                </a:solidFill>
                <a:latin typeface="Liberation Sans" panose="020B0604020202020204"/>
              </a:rPr>
              <a:t>price per share should be assigned to the dividend shares. </a:t>
            </a:r>
            <a:endParaRPr lang="en-US" altLang="en-US" sz="2300" b="0" dirty="0" smtClean="0">
              <a:solidFill>
                <a:schemeClr val="tx1"/>
              </a:solidFill>
              <a:latin typeface="Liberation Sans" panose="020B0604020202020204"/>
            </a:endParaRPr>
          </a:p>
          <a:p>
            <a:pPr marL="800100" lvl="1">
              <a:lnSpc>
                <a:spcPct val="125000"/>
              </a:lnSpc>
              <a:spcBef>
                <a:spcPts val="900"/>
              </a:spcBef>
              <a:buClr>
                <a:schemeClr val="tx1"/>
              </a:buClr>
              <a:buSzTx/>
              <a:buFont typeface="Wingdings" panose="05000000000000000000" pitchFamily="2" charset="2"/>
              <a:buAutoNum type="alphaLcPeriod"/>
            </a:pPr>
            <a:r>
              <a:rPr lang="en-US" altLang="en-US" sz="2300" b="0" dirty="0" smtClean="0">
                <a:solidFill>
                  <a:schemeClr val="tx1"/>
                </a:solidFill>
                <a:latin typeface="Liberation Sans" panose="020B0604020202020204"/>
              </a:rPr>
              <a:t>A </a:t>
            </a:r>
            <a:r>
              <a:rPr lang="en-US" altLang="en-US" sz="2300" b="0" dirty="0">
                <a:solidFill>
                  <a:schemeClr val="tx1"/>
                </a:solidFill>
                <a:latin typeface="Liberation Sans" panose="020B0604020202020204"/>
              </a:rPr>
              <a:t>small share dividend ordinarily will have an effect on par value per share. </a:t>
            </a:r>
          </a:p>
        </p:txBody>
      </p:sp>
      <p:sp>
        <p:nvSpPr>
          <p:cNvPr id="8"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smtClean="0">
                <a:solidFill>
                  <a:srgbClr val="CC0000"/>
                </a:solidFill>
                <a:latin typeface="Liberation Sans" panose="020B0604020202020204"/>
              </a:rPr>
              <a:t>Share Dividends</a:t>
            </a:r>
            <a:endParaRPr lang="en-US" altLang="en-US" sz="3200" i="0" dirty="0">
              <a:solidFill>
                <a:srgbClr val="CC0000"/>
              </a:solidFill>
              <a:latin typeface="Liberation Sans" panose="020B0604020202020204"/>
            </a:endParaRPr>
          </a:p>
        </p:txBody>
      </p:sp>
      <p:sp>
        <p:nvSpPr>
          <p:cNvPr id="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
        <p:nvSpPr>
          <p:cNvPr id="12" name="Notched Right Arrow 11"/>
          <p:cNvSpPr/>
          <p:nvPr/>
        </p:nvSpPr>
        <p:spPr bwMode="auto">
          <a:xfrm>
            <a:off x="381000" y="4518114"/>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5"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1" name="Rectangle 5"/>
          <p:cNvSpPr>
            <a:spLocks noChangeArrowheads="1"/>
          </p:cNvSpPr>
          <p:nvPr/>
        </p:nvSpPr>
        <p:spPr bwMode="auto">
          <a:xfrm>
            <a:off x="533400" y="1353432"/>
            <a:ext cx="80772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9215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579563" indent="-3810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2074863" indent="-3810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570163" indent="-3810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3027363"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3484563"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941763"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4398963"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nSpc>
                <a:spcPct val="115000"/>
              </a:lnSpc>
              <a:spcBef>
                <a:spcPct val="70000"/>
              </a:spcBef>
              <a:buClr>
                <a:srgbClr val="CC0000"/>
              </a:buClr>
              <a:buSzPct val="80000"/>
              <a:buFont typeface="Wingdings" panose="05000000000000000000" pitchFamily="2" charset="2"/>
              <a:buChar char="u"/>
            </a:pPr>
            <a:r>
              <a:rPr lang="en-US" altLang="en-US" sz="2300" b="0" dirty="0">
                <a:solidFill>
                  <a:srgbClr val="000000"/>
                </a:solidFill>
                <a:latin typeface="Liberation Sans" panose="020B0604020202020204"/>
              </a:rPr>
              <a:t>Reduces the market value of shares.</a:t>
            </a:r>
          </a:p>
          <a:p>
            <a:pPr lvl="1">
              <a:lnSpc>
                <a:spcPct val="115000"/>
              </a:lnSpc>
              <a:spcBef>
                <a:spcPct val="70000"/>
              </a:spcBef>
              <a:buClr>
                <a:srgbClr val="CC0000"/>
              </a:buClr>
              <a:buSzPct val="80000"/>
              <a:buFont typeface="Wingdings" panose="05000000000000000000" pitchFamily="2" charset="2"/>
              <a:buChar char="u"/>
            </a:pPr>
            <a:r>
              <a:rPr lang="en-US" altLang="en-US" sz="2300" b="0" dirty="0">
                <a:solidFill>
                  <a:srgbClr val="000000"/>
                </a:solidFill>
                <a:latin typeface="Liberation Sans" panose="020B0604020202020204"/>
              </a:rPr>
              <a:t>No entry recorded for a share split.</a:t>
            </a:r>
          </a:p>
          <a:p>
            <a:pPr lvl="1">
              <a:lnSpc>
                <a:spcPct val="115000"/>
              </a:lnSpc>
              <a:spcBef>
                <a:spcPct val="70000"/>
              </a:spcBef>
              <a:buClr>
                <a:srgbClr val="CC0000"/>
              </a:buClr>
              <a:buSzPct val="80000"/>
              <a:buFont typeface="Wingdings" panose="05000000000000000000" pitchFamily="2" charset="2"/>
              <a:buChar char="u"/>
            </a:pPr>
            <a:r>
              <a:rPr lang="en-US" altLang="en-US" sz="2300" b="0" dirty="0">
                <a:solidFill>
                  <a:srgbClr val="000000"/>
                </a:solidFill>
                <a:latin typeface="Liberation Sans" panose="020B0604020202020204"/>
              </a:rPr>
              <a:t>Decrease par value and increase number of shares.</a:t>
            </a:r>
          </a:p>
        </p:txBody>
      </p:sp>
      <p:sp>
        <p:nvSpPr>
          <p:cNvPr id="7" name="Rectangle 6"/>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smtClean="0">
                <a:solidFill>
                  <a:srgbClr val="CC0000"/>
                </a:solidFill>
                <a:latin typeface="Liberation Sans" panose="020B0604020202020204"/>
              </a:rPr>
              <a:t>Share Splits</a:t>
            </a:r>
            <a:endParaRPr lang="en-US" altLang="en-US" sz="3200" i="0" dirty="0">
              <a:solidFill>
                <a:srgbClr val="CC0000"/>
              </a:solidFill>
              <a:latin typeface="Liberation Sans" panose="020B0604020202020204"/>
            </a:endParaRPr>
          </a:p>
        </p:txBody>
      </p:sp>
      <p:sp>
        <p:nvSpPr>
          <p:cNvPr id="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82" name="Rectangle 10"/>
          <p:cNvSpPr>
            <a:spLocks noGrp="1" noChangeArrowheads="1"/>
          </p:cNvSpPr>
          <p:nvPr>
            <p:ph type="body" idx="1"/>
          </p:nvPr>
        </p:nvSpPr>
        <p:spPr bwMode="auto">
          <a:xfrm>
            <a:off x="609600" y="1295400"/>
            <a:ext cx="7772400" cy="99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15000"/>
              </a:lnSpc>
              <a:buFont typeface="Wingdings" panose="05000000000000000000" pitchFamily="2" charset="2"/>
              <a:buNone/>
            </a:pPr>
            <a:r>
              <a:rPr lang="en-US" altLang="en-US" sz="2200" dirty="0" smtClean="0">
                <a:solidFill>
                  <a:schemeClr val="tx1"/>
                </a:solidFill>
                <a:effectLst/>
                <a:latin typeface="Liberation Sans" panose="020B0604020202020204"/>
              </a:rPr>
              <a:t>Illustration:</a:t>
            </a:r>
            <a:r>
              <a:rPr lang="en-US" altLang="en-US" sz="2200" b="0" dirty="0" smtClean="0">
                <a:solidFill>
                  <a:schemeClr val="tx1"/>
                </a:solidFill>
                <a:effectLst/>
                <a:latin typeface="Liberation Sans" panose="020B0604020202020204"/>
              </a:rPr>
              <a:t> Assume Danshui Ltd. splits its 50,000 ordinary shares on a 2-for-1 basis.</a:t>
            </a:r>
          </a:p>
        </p:txBody>
      </p:sp>
      <p:sp>
        <p:nvSpPr>
          <p:cNvPr id="207884" name="Rectangle 12"/>
          <p:cNvSpPr>
            <a:spLocks noChangeArrowheads="1"/>
          </p:cNvSpPr>
          <p:nvPr/>
        </p:nvSpPr>
        <p:spPr bwMode="auto">
          <a:xfrm>
            <a:off x="2438400" y="5410200"/>
            <a:ext cx="5715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0"/>
              </a:spcBef>
              <a:buFont typeface="Wingdings" panose="05000000000000000000" pitchFamily="2" charset="2"/>
              <a:buNone/>
            </a:pPr>
            <a:r>
              <a:rPr lang="en-US" altLang="en-US" sz="2000" b="0" dirty="0">
                <a:solidFill>
                  <a:schemeClr val="tx1"/>
                </a:solidFill>
                <a:latin typeface="Liberation Sans" panose="020B0604020202020204"/>
              </a:rPr>
              <a:t>Results in a reduction of the par or stated value per share.</a:t>
            </a:r>
          </a:p>
        </p:txBody>
      </p:sp>
      <p:sp>
        <p:nvSpPr>
          <p:cNvPr id="9" name="Rectangle 8"/>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smtClean="0">
                <a:solidFill>
                  <a:srgbClr val="CC0000"/>
                </a:solidFill>
                <a:latin typeface="Liberation Sans" panose="020B0604020202020204"/>
              </a:rPr>
              <a:t>Share Splits</a:t>
            </a:r>
            <a:endParaRPr lang="en-US" altLang="en-US" sz="3200" i="0" dirty="0">
              <a:solidFill>
                <a:srgbClr val="CC0000"/>
              </a:solidFill>
              <a:latin typeface="Liberation Sans" panose="020B0604020202020204"/>
            </a:endParaRPr>
          </a:p>
        </p:txBody>
      </p:sp>
      <p:sp>
        <p:nvSpPr>
          <p:cNvPr id="1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pic>
        <p:nvPicPr>
          <p:cNvPr id="2" name="Picture 1"/>
          <p:cNvPicPr>
            <a:picLocks noChangeAspect="1"/>
          </p:cNvPicPr>
          <p:nvPr/>
        </p:nvPicPr>
        <p:blipFill>
          <a:blip r:embed="rId3"/>
          <a:stretch>
            <a:fillRect/>
          </a:stretch>
        </p:blipFill>
        <p:spPr>
          <a:xfrm>
            <a:off x="304800" y="2351733"/>
            <a:ext cx="8534400" cy="2894224"/>
          </a:xfrm>
          <a:prstGeom prst="rect">
            <a:avLst/>
          </a:prstGeom>
          <a:noFill/>
          <a:ln w="19050" cap="sq">
            <a:solidFill>
              <a:schemeClr val="tx1"/>
            </a:solidFill>
            <a:miter lim="800000"/>
            <a:headEnd type="none" w="sm" len="sm"/>
            <a:tailEnd type="none" w="sm" len="sm"/>
          </a:ln>
          <a:effectLst/>
        </p:spPr>
      </p:pic>
      <p:sp>
        <p:nvSpPr>
          <p:cNvPr id="13" name="Rectangle 12"/>
          <p:cNvSpPr/>
          <p:nvPr/>
        </p:nvSpPr>
        <p:spPr>
          <a:xfrm>
            <a:off x="228600" y="5303720"/>
            <a:ext cx="19812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a:rPr>
              <a:t>Illustration </a:t>
            </a:r>
            <a:r>
              <a:rPr lang="en-US" sz="1200" b="1" dirty="0" smtClean="0">
                <a:latin typeface="Liberation Sans" panose="020B0604020202020204"/>
              </a:rPr>
              <a:t>11-17 </a:t>
            </a:r>
          </a:p>
          <a:p>
            <a:pPr algn="l"/>
            <a:r>
              <a:rPr lang="en-US" sz="1200" dirty="0" smtClean="0">
                <a:latin typeface="Liberation Sans" panose="020B0604020202020204"/>
              </a:rPr>
              <a:t>Share split </a:t>
            </a:r>
            <a:r>
              <a:rPr lang="en-US" sz="1200" dirty="0">
                <a:latin typeface="Liberation Sans" panose="020B0604020202020204"/>
              </a:rPr>
              <a:t>effects </a:t>
            </a: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461808"/>
            <a:ext cx="7391400" cy="560388"/>
          </a:xfrm>
          <a:prstGeom prst="rect">
            <a:avLst/>
          </a:prstGeom>
          <a:noFill/>
          <a:ln>
            <a:noFill/>
          </a:ln>
          <a:effectLst/>
        </p:spPr>
        <p:txBody>
          <a:bodyPr lIns="90488" tIns="44450" rIns="90488" bIns="44450" anchor="ctr" anchorCtr="0"/>
          <a:lstStyle/>
          <a:p>
            <a:pPr algn="l"/>
            <a:r>
              <a:rPr lang="en-US" altLang="en-US" sz="2800" b="1" i="0" dirty="0" smtClean="0">
                <a:solidFill>
                  <a:srgbClr val="7030A0"/>
                </a:solidFill>
                <a:latin typeface="Liberation Sans" panose="020B0604020202020204" pitchFamily="34" charset="0"/>
              </a:rPr>
              <a:t>Investor Insight</a:t>
            </a:r>
            <a:endParaRPr lang="en-US" sz="2800" b="1" dirty="0" smtClean="0">
              <a:solidFill>
                <a:srgbClr val="7030A0"/>
              </a:solidFill>
              <a:latin typeface="Liberation Sans" panose="020B0604020202020204" pitchFamily="34" charset="0"/>
            </a:endParaRPr>
          </a:p>
        </p:txBody>
      </p:sp>
      <p:sp>
        <p:nvSpPr>
          <p:cNvPr id="2" name="Rectangle 1"/>
          <p:cNvSpPr/>
          <p:nvPr/>
        </p:nvSpPr>
        <p:spPr>
          <a:xfrm>
            <a:off x="457200" y="1071408"/>
            <a:ext cx="8153400" cy="5049331"/>
          </a:xfrm>
          <a:prstGeom prst="rect">
            <a:avLst/>
          </a:prstGeom>
        </p:spPr>
        <p:txBody>
          <a:bodyPr wrap="square">
            <a:spAutoFit/>
          </a:bodyPr>
          <a:lstStyle/>
          <a:p>
            <a:pPr algn="just">
              <a:lnSpc>
                <a:spcPct val="110000"/>
              </a:lnSpc>
              <a:spcBef>
                <a:spcPts val="600"/>
              </a:spcBef>
            </a:pPr>
            <a:r>
              <a:rPr lang="en-US" sz="1900" b="1" dirty="0" smtClean="0">
                <a:latin typeface="Liberation Sans" panose="020B0604020202020204" pitchFamily="34" charset="0"/>
              </a:rPr>
              <a:t>A No-Split Philosophy</a:t>
            </a:r>
          </a:p>
          <a:p>
            <a:pPr algn="just">
              <a:lnSpc>
                <a:spcPct val="110000"/>
              </a:lnSpc>
              <a:spcBef>
                <a:spcPts val="600"/>
              </a:spcBef>
            </a:pPr>
            <a:r>
              <a:rPr lang="en-US" sz="1900" dirty="0" smtClean="0">
                <a:latin typeface="Liberation Sans" panose="020B0604020202020204" pitchFamily="34" charset="0"/>
              </a:rPr>
              <a:t>Warren </a:t>
            </a:r>
            <a:r>
              <a:rPr lang="en-US" sz="1900" dirty="0">
                <a:latin typeface="Liberation Sans" panose="020B0604020202020204" pitchFamily="34" charset="0"/>
              </a:rPr>
              <a:t>Buffett’s company,  </a:t>
            </a:r>
            <a:r>
              <a:rPr lang="en-US" sz="1900" b="1" dirty="0">
                <a:solidFill>
                  <a:srgbClr val="CC0000"/>
                </a:solidFill>
                <a:latin typeface="Liberation Sans" panose="020B0604020202020204" pitchFamily="34" charset="0"/>
              </a:rPr>
              <a:t>Berkshire Hathaway </a:t>
            </a:r>
            <a:r>
              <a:rPr lang="en-US" sz="1900" dirty="0">
                <a:latin typeface="Liberation Sans" panose="020B0604020202020204" pitchFamily="34" charset="0"/>
              </a:rPr>
              <a:t>(USA), has two classes of shares.  Until  recently, the company had never split either class of shares. As a result, the class A shares had a market price of $97,000 and the class B sold for about $3,200 per share. Because the price per share is so high, the shares do not trade as frequently as the shares of other companies. Mr. Buffett has always opposed share splits because he feels that a lower share price  attracts short-term investors. He appears to be correct. For example, while more than 6 million shares of </a:t>
            </a:r>
            <a:r>
              <a:rPr lang="en-US" sz="1900" b="1" dirty="0">
                <a:solidFill>
                  <a:srgbClr val="CC0000"/>
                </a:solidFill>
                <a:latin typeface="Liberation Sans" panose="020B0604020202020204" pitchFamily="34" charset="0"/>
              </a:rPr>
              <a:t>IBM</a:t>
            </a:r>
            <a:r>
              <a:rPr lang="en-US" sz="1900" dirty="0">
                <a:latin typeface="Liberation Sans" panose="020B0604020202020204" pitchFamily="34" charset="0"/>
              </a:rPr>
              <a:t> (USA) are exchanged on the average day, only about 1,000 class A shares of Berkshire are traded. Despite Mr. Buffett’s aversion to splits, in order to accomplish a recent acquisition, Berkshire decided to split its class B shares 50 to 1.</a:t>
            </a:r>
          </a:p>
          <a:p>
            <a:pPr algn="just">
              <a:lnSpc>
                <a:spcPct val="110000"/>
              </a:lnSpc>
              <a:spcBef>
                <a:spcPts val="600"/>
              </a:spcBef>
            </a:pPr>
            <a:r>
              <a:rPr lang="en-US" sz="1700" i="1" dirty="0">
                <a:latin typeface="Liberation Sans" panose="020B0604020202020204" pitchFamily="34" charset="0"/>
              </a:rPr>
              <a:t>Source: </a:t>
            </a:r>
            <a:r>
              <a:rPr lang="en-US" sz="1700" dirty="0">
                <a:latin typeface="Liberation Sans" panose="020B0604020202020204" pitchFamily="34" charset="0"/>
              </a:rPr>
              <a:t>Scott Patterson, “Berkshire Nears Smaller Baby B’s,” </a:t>
            </a:r>
            <a:r>
              <a:rPr lang="en-US" sz="1700" i="1" dirty="0">
                <a:latin typeface="Liberation Sans" panose="020B0604020202020204" pitchFamily="34" charset="0"/>
              </a:rPr>
              <a:t>Wall Street Journal Online </a:t>
            </a:r>
            <a:r>
              <a:rPr lang="en-US" sz="1700" dirty="0">
                <a:latin typeface="Liberation Sans" panose="020B0604020202020204" pitchFamily="34" charset="0"/>
              </a:rPr>
              <a:t>(January 19, 2010</a:t>
            </a:r>
            <a:r>
              <a:rPr lang="en-US" sz="1700" dirty="0" smtClean="0">
                <a:latin typeface="Liberation Sans" panose="020B0604020202020204" pitchFamily="34" charset="0"/>
              </a:rPr>
              <a:t>).</a:t>
            </a:r>
            <a:endParaRPr lang="en-US" sz="1700" dirty="0">
              <a:latin typeface="Liberation Sans" panose="020B0604020202020204" pitchFamily="34" charset="0"/>
            </a:endParaRPr>
          </a:p>
        </p:txBody>
      </p:sp>
      <p:sp>
        <p:nvSpPr>
          <p:cNvPr id="7" name="Rectangle 6"/>
          <p:cNvSpPr/>
          <p:nvPr/>
        </p:nvSpPr>
        <p:spPr bwMode="auto">
          <a:xfrm>
            <a:off x="332096" y="353704"/>
            <a:ext cx="8458200" cy="5767035"/>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318448" y="6126280"/>
            <a:ext cx="8476488" cy="161358"/>
          </a:xfrm>
          <a:prstGeom prst="rect">
            <a:avLst/>
          </a:prstGeom>
          <a:solidFill>
            <a:srgbClr val="7030A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extLst>
      <p:ext uri="{BB962C8B-B14F-4D97-AF65-F5344CB8AC3E}">
        <p14:creationId xmlns:p14="http://schemas.microsoft.com/office/powerpoint/2010/main" val="1231872254"/>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8870" y="3170120"/>
            <a:ext cx="8424130" cy="2544603"/>
          </a:xfrm>
          <a:prstGeom prst="rect">
            <a:avLst/>
          </a:prstGeom>
        </p:spPr>
      </p:pic>
      <p:sp>
        <p:nvSpPr>
          <p:cNvPr id="396291" name="Rectangle 3"/>
          <p:cNvSpPr>
            <a:spLocks noChangeArrowheads="1"/>
          </p:cNvSpPr>
          <p:nvPr/>
        </p:nvSpPr>
        <p:spPr bwMode="auto">
          <a:xfrm>
            <a:off x="457200" y="1247798"/>
            <a:ext cx="8300112" cy="177356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15000"/>
              </a:lnSpc>
              <a:spcBef>
                <a:spcPct val="20000"/>
              </a:spcBef>
            </a:pPr>
            <a:r>
              <a:rPr lang="en-US" sz="1900" dirty="0" smtClean="0">
                <a:solidFill>
                  <a:schemeClr val="bg2"/>
                </a:solidFill>
                <a:latin typeface="Liberation Sans" panose="020B0604020202020204" pitchFamily="34" charset="0"/>
              </a:rPr>
              <a:t>The market price of Sing </a:t>
            </a:r>
            <a:r>
              <a:rPr lang="en-US" sz="1900" dirty="0">
                <a:solidFill>
                  <a:schemeClr val="bg2"/>
                </a:solidFill>
                <a:latin typeface="Liberation Sans" panose="020B0604020202020204" pitchFamily="34" charset="0"/>
              </a:rPr>
              <a:t>CD </a:t>
            </a:r>
            <a:r>
              <a:rPr lang="en-US" sz="1900" dirty="0" smtClean="0">
                <a:solidFill>
                  <a:schemeClr val="bg2"/>
                </a:solidFill>
                <a:latin typeface="Liberation Sans" panose="020B0604020202020204" pitchFamily="34" charset="0"/>
              </a:rPr>
              <a:t>Company’s 500,000 </a:t>
            </a:r>
            <a:r>
              <a:rPr lang="en-US" sz="1900" dirty="0">
                <a:solidFill>
                  <a:schemeClr val="bg2"/>
                </a:solidFill>
                <a:latin typeface="Liberation Sans" panose="020B0604020202020204" pitchFamily="34" charset="0"/>
              </a:rPr>
              <a:t>shares of </a:t>
            </a:r>
            <a:r>
              <a:rPr lang="en-US" sz="1900" dirty="0" smtClean="0">
                <a:solidFill>
                  <a:schemeClr val="bg2"/>
                </a:solidFill>
                <a:latin typeface="Liberation Sans" panose="020B0604020202020204" pitchFamily="34" charset="0"/>
              </a:rPr>
              <a:t>£2 </a:t>
            </a:r>
            <a:r>
              <a:rPr lang="en-US" sz="1900" dirty="0">
                <a:solidFill>
                  <a:schemeClr val="bg2"/>
                </a:solidFill>
                <a:latin typeface="Liberation Sans" panose="020B0604020202020204" pitchFamily="34" charset="0"/>
              </a:rPr>
              <a:t>par value </a:t>
            </a:r>
            <a:r>
              <a:rPr lang="en-US" sz="1900" dirty="0" smtClean="0">
                <a:solidFill>
                  <a:schemeClr val="bg2"/>
                </a:solidFill>
                <a:latin typeface="Liberation Sans" panose="020B0604020202020204" pitchFamily="34" charset="0"/>
              </a:rPr>
              <a:t>ordinary shares is £45</a:t>
            </a:r>
            <a:r>
              <a:rPr lang="en-US" sz="1900" dirty="0">
                <a:solidFill>
                  <a:schemeClr val="bg2"/>
                </a:solidFill>
                <a:latin typeface="Liberation Sans" panose="020B0604020202020204" pitchFamily="34" charset="0"/>
              </a:rPr>
              <a:t>. </a:t>
            </a:r>
            <a:r>
              <a:rPr lang="en-US" sz="1900" dirty="0" smtClean="0">
                <a:solidFill>
                  <a:schemeClr val="bg2"/>
                </a:solidFill>
                <a:latin typeface="Liberation Sans" panose="020B0604020202020204" pitchFamily="34" charset="0"/>
              </a:rPr>
              <a:t>President </a:t>
            </a:r>
            <a:r>
              <a:rPr lang="en-US" sz="1900" dirty="0">
                <a:solidFill>
                  <a:schemeClr val="bg2"/>
                </a:solidFill>
                <a:latin typeface="Liberation Sans" panose="020B0604020202020204" pitchFamily="34" charset="0"/>
              </a:rPr>
              <a:t>Joan Elbert is considering either a 10% </a:t>
            </a:r>
            <a:r>
              <a:rPr lang="en-US" sz="1900" dirty="0" smtClean="0">
                <a:solidFill>
                  <a:schemeClr val="bg2"/>
                </a:solidFill>
                <a:latin typeface="Liberation Sans" panose="020B0604020202020204" pitchFamily="34" charset="0"/>
              </a:rPr>
              <a:t>share dividend </a:t>
            </a:r>
            <a:r>
              <a:rPr lang="en-US" sz="1900" dirty="0">
                <a:solidFill>
                  <a:schemeClr val="bg2"/>
                </a:solidFill>
                <a:latin typeface="Liberation Sans" panose="020B0604020202020204" pitchFamily="34" charset="0"/>
              </a:rPr>
              <a:t>or a 2-for-1 </a:t>
            </a:r>
            <a:r>
              <a:rPr lang="en-US" sz="1900" dirty="0" smtClean="0">
                <a:solidFill>
                  <a:schemeClr val="bg2"/>
                </a:solidFill>
                <a:latin typeface="Liberation Sans" panose="020B0604020202020204" pitchFamily="34" charset="0"/>
              </a:rPr>
              <a:t>share </a:t>
            </a:r>
            <a:r>
              <a:rPr lang="en-US" sz="1900" dirty="0">
                <a:solidFill>
                  <a:schemeClr val="bg2"/>
                </a:solidFill>
                <a:latin typeface="Liberation Sans" panose="020B0604020202020204" pitchFamily="34" charset="0"/>
              </a:rPr>
              <a:t>split. </a:t>
            </a:r>
            <a:r>
              <a:rPr lang="en-US" sz="1900" dirty="0" smtClean="0">
                <a:solidFill>
                  <a:schemeClr val="bg2"/>
                </a:solidFill>
                <a:latin typeface="Liberation Sans" panose="020B0604020202020204" pitchFamily="34" charset="0"/>
              </a:rPr>
              <a:t>She asks you to show </a:t>
            </a:r>
            <a:r>
              <a:rPr lang="en-US" sz="1900" dirty="0">
                <a:solidFill>
                  <a:schemeClr val="bg2"/>
                </a:solidFill>
                <a:latin typeface="Liberation Sans" panose="020B0604020202020204" pitchFamily="34" charset="0"/>
              </a:rPr>
              <a:t>the before-and-after effects of </a:t>
            </a:r>
            <a:r>
              <a:rPr lang="en-US" sz="1900" dirty="0" smtClean="0">
                <a:solidFill>
                  <a:schemeClr val="bg2"/>
                </a:solidFill>
                <a:latin typeface="Liberation Sans" panose="020B0604020202020204" pitchFamily="34" charset="0"/>
              </a:rPr>
              <a:t>each option </a:t>
            </a:r>
            <a:r>
              <a:rPr lang="en-US" sz="1900" dirty="0">
                <a:solidFill>
                  <a:schemeClr val="bg2"/>
                </a:solidFill>
                <a:latin typeface="Liberation Sans" panose="020B0604020202020204" pitchFamily="34" charset="0"/>
              </a:rPr>
              <a:t>on </a:t>
            </a:r>
            <a:r>
              <a:rPr lang="en-US" sz="1900" dirty="0" smtClean="0">
                <a:solidFill>
                  <a:schemeClr val="bg2"/>
                </a:solidFill>
                <a:latin typeface="Liberation Sans" panose="020B0604020202020204" pitchFamily="34" charset="0"/>
              </a:rPr>
              <a:t>retained </a:t>
            </a:r>
            <a:r>
              <a:rPr lang="en-US" sz="1900" dirty="0">
                <a:solidFill>
                  <a:schemeClr val="bg2"/>
                </a:solidFill>
                <a:latin typeface="Liberation Sans" panose="020B0604020202020204" pitchFamily="34" charset="0"/>
              </a:rPr>
              <a:t>earnings, </a:t>
            </a:r>
            <a:r>
              <a:rPr lang="en-US" sz="1900" dirty="0" smtClean="0">
                <a:solidFill>
                  <a:schemeClr val="bg2"/>
                </a:solidFill>
                <a:latin typeface="Liberation Sans" panose="020B0604020202020204" pitchFamily="34" charset="0"/>
              </a:rPr>
              <a:t>total equity, total shares outstanding, </a:t>
            </a:r>
            <a:r>
              <a:rPr lang="en-US" sz="1900" dirty="0">
                <a:solidFill>
                  <a:schemeClr val="bg2"/>
                </a:solidFill>
                <a:latin typeface="Liberation Sans" panose="020B0604020202020204" pitchFamily="34" charset="0"/>
              </a:rPr>
              <a:t>and </a:t>
            </a:r>
            <a:r>
              <a:rPr lang="en-US" sz="1900" dirty="0" smtClean="0">
                <a:solidFill>
                  <a:schemeClr val="bg2"/>
                </a:solidFill>
                <a:latin typeface="Liberation Sans" panose="020B0604020202020204" pitchFamily="34" charset="0"/>
              </a:rPr>
              <a:t>par </a:t>
            </a:r>
            <a:r>
              <a:rPr lang="en-US" sz="1900" dirty="0">
                <a:solidFill>
                  <a:schemeClr val="bg2"/>
                </a:solidFill>
                <a:latin typeface="Liberation Sans" panose="020B0604020202020204" pitchFamily="34" charset="0"/>
              </a:rPr>
              <a:t>value per share</a:t>
            </a:r>
            <a:r>
              <a:rPr lang="en-US" sz="1900" dirty="0" smtClean="0">
                <a:solidFill>
                  <a:schemeClr val="bg2"/>
                </a:solidFill>
                <a:latin typeface="Liberation Sans" panose="020B0604020202020204" pitchFamily="34" charset="0"/>
              </a:rPr>
              <a:t>.</a:t>
            </a:r>
            <a:endParaRPr lang="en-US" sz="1900" b="1" dirty="0">
              <a:solidFill>
                <a:schemeClr val="tx2">
                  <a:lumMod val="50000"/>
                </a:schemeClr>
              </a:solidFill>
              <a:latin typeface="Liberation Sans" panose="020B0604020202020204" pitchFamily="34" charset="0"/>
            </a:endParaRPr>
          </a:p>
        </p:txBody>
      </p:sp>
      <p:sp>
        <p:nvSpPr>
          <p:cNvPr id="25" name="Rectangle 24"/>
          <p:cNvSpPr/>
          <p:nvPr/>
        </p:nvSpPr>
        <p:spPr bwMode="auto">
          <a:xfrm>
            <a:off x="8757312" y="107758"/>
            <a:ext cx="228600" cy="1028584"/>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 name="Rectangle 1"/>
          <p:cNvSpPr/>
          <p:nvPr/>
        </p:nvSpPr>
        <p:spPr>
          <a:xfrm>
            <a:off x="1143000" y="5924619"/>
            <a:ext cx="7086600" cy="403637"/>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lnSpc>
                <a:spcPct val="115000"/>
              </a:lnSpc>
              <a:spcBef>
                <a:spcPct val="20000"/>
              </a:spcBef>
              <a:tabLst>
                <a:tab pos="342900" algn="l"/>
                <a:tab pos="1943100" algn="l"/>
              </a:tabLst>
            </a:pPr>
            <a:r>
              <a:rPr lang="en-US" sz="1900" dirty="0" smtClean="0">
                <a:solidFill>
                  <a:schemeClr val="bg2"/>
                </a:solidFill>
                <a:latin typeface="Liberation Sans" panose="020B0604020202020204" pitchFamily="34" charset="0"/>
              </a:rPr>
              <a:t>Share </a:t>
            </a:r>
            <a:r>
              <a:rPr lang="en-US" sz="1900" dirty="0">
                <a:solidFill>
                  <a:schemeClr val="bg2"/>
                </a:solidFill>
                <a:latin typeface="Liberation Sans" panose="020B0604020202020204" pitchFamily="34" charset="0"/>
              </a:rPr>
              <a:t>dividend amount is </a:t>
            </a:r>
            <a:r>
              <a:rPr lang="en-US" sz="1900" b="1" dirty="0" smtClean="0">
                <a:solidFill>
                  <a:schemeClr val="bg2"/>
                </a:solidFill>
                <a:latin typeface="Liberation Sans" panose="020B0604020202020204" pitchFamily="34" charset="0"/>
              </a:rPr>
              <a:t>£2,250,000 </a:t>
            </a:r>
            <a:r>
              <a:rPr lang="en-US" sz="1900" dirty="0">
                <a:solidFill>
                  <a:schemeClr val="bg2"/>
                </a:solidFill>
                <a:latin typeface="Liberation Sans" panose="020B0604020202020204" pitchFamily="34" charset="0"/>
              </a:rPr>
              <a:t>[(500,000 × 10%) × </a:t>
            </a:r>
            <a:r>
              <a:rPr lang="en-US" sz="1900" dirty="0" smtClean="0">
                <a:solidFill>
                  <a:schemeClr val="bg2"/>
                </a:solidFill>
                <a:latin typeface="Liberation Sans" panose="020B0604020202020204" pitchFamily="34" charset="0"/>
              </a:rPr>
              <a:t>£45</a:t>
            </a:r>
            <a:r>
              <a:rPr lang="en-US" sz="1900" dirty="0">
                <a:solidFill>
                  <a:schemeClr val="bg2"/>
                </a:solidFill>
                <a:latin typeface="Liberation Sans" panose="020B0604020202020204" pitchFamily="34" charset="0"/>
              </a:rPr>
              <a:t>].</a:t>
            </a:r>
          </a:p>
        </p:txBody>
      </p:sp>
      <p:sp>
        <p:nvSpPr>
          <p:cNvPr id="3" name="Rectangle 2"/>
          <p:cNvSpPr/>
          <p:nvPr/>
        </p:nvSpPr>
        <p:spPr bwMode="auto">
          <a:xfrm>
            <a:off x="5410200" y="3856973"/>
            <a:ext cx="1447800" cy="27709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8" name="Rectangle 17"/>
          <p:cNvSpPr/>
          <p:nvPr/>
        </p:nvSpPr>
        <p:spPr bwMode="auto">
          <a:xfrm>
            <a:off x="5334000" y="4151136"/>
            <a:ext cx="1447800" cy="27709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9" name="Rectangle 18"/>
          <p:cNvSpPr/>
          <p:nvPr/>
        </p:nvSpPr>
        <p:spPr bwMode="auto">
          <a:xfrm>
            <a:off x="5410200" y="4523509"/>
            <a:ext cx="1447800" cy="27709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 name="Rectangle 20"/>
          <p:cNvSpPr/>
          <p:nvPr/>
        </p:nvSpPr>
        <p:spPr bwMode="auto">
          <a:xfrm>
            <a:off x="5398088" y="4933046"/>
            <a:ext cx="1447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 name="Rectangle 21"/>
          <p:cNvSpPr/>
          <p:nvPr/>
        </p:nvSpPr>
        <p:spPr bwMode="auto">
          <a:xfrm>
            <a:off x="5358224" y="5373864"/>
            <a:ext cx="1447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4" name="Rectangle 23"/>
          <p:cNvSpPr/>
          <p:nvPr/>
        </p:nvSpPr>
        <p:spPr bwMode="auto">
          <a:xfrm>
            <a:off x="7239000" y="3838598"/>
            <a:ext cx="1447800" cy="27709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6" name="Rectangle 25"/>
          <p:cNvSpPr/>
          <p:nvPr/>
        </p:nvSpPr>
        <p:spPr bwMode="auto">
          <a:xfrm>
            <a:off x="7239000" y="4129956"/>
            <a:ext cx="1447800" cy="27709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 name="Rectangle 26"/>
          <p:cNvSpPr/>
          <p:nvPr/>
        </p:nvSpPr>
        <p:spPr bwMode="auto">
          <a:xfrm>
            <a:off x="7239000" y="4495800"/>
            <a:ext cx="1447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8" name="Rectangle 27"/>
          <p:cNvSpPr/>
          <p:nvPr/>
        </p:nvSpPr>
        <p:spPr bwMode="auto">
          <a:xfrm>
            <a:off x="7239000" y="4870824"/>
            <a:ext cx="1447800" cy="368808"/>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9" name="Rectangle 28"/>
          <p:cNvSpPr/>
          <p:nvPr/>
        </p:nvSpPr>
        <p:spPr bwMode="auto">
          <a:xfrm>
            <a:off x="7239000" y="5379720"/>
            <a:ext cx="1447800" cy="33528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
        <p:nvSpPr>
          <p:cNvPr id="32" name="TextBox 31"/>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latin typeface="Liberation Sans" panose="020B0604020202020204"/>
              </a:rPr>
              <a:t>&gt;</a:t>
            </a:r>
            <a:endParaRPr lang="en-US" altLang="en-US" dirty="0">
              <a:solidFill>
                <a:schemeClr val="accent3"/>
              </a:solidFill>
              <a:latin typeface="Liberation Sans" panose="020B0604020202020204"/>
            </a:endParaRPr>
          </a:p>
        </p:txBody>
      </p:sp>
      <p:sp>
        <p:nvSpPr>
          <p:cNvPr id="33" name="TextBox 3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latin typeface="Liberation Sans" panose="020B0604020202020204"/>
              </a:rPr>
              <a:t>DO IT!</a:t>
            </a:r>
            <a:endParaRPr lang="en-US" sz="3100" dirty="0">
              <a:latin typeface="Liberation Sans" panose="020B0604020202020204"/>
            </a:endParaRPr>
          </a:p>
        </p:txBody>
      </p:sp>
    </p:spTree>
    <p:extLst>
      <p:ext uri="{BB962C8B-B14F-4D97-AF65-F5344CB8AC3E}">
        <p14:creationId xmlns:p14="http://schemas.microsoft.com/office/powerpoint/2010/main" val="6273195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9"/>
                                        </p:tgtEl>
                                      </p:cBhvr>
                                    </p:animEffect>
                                    <p:set>
                                      <p:cBhvr>
                                        <p:cTn id="52"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1" grpId="0" animBg="1"/>
      <p:bldP spid="22" grpId="0" animBg="1"/>
      <p:bldP spid="24" grpId="0" animBg="1"/>
      <p:bldP spid="26" grpId="0" animBg="1"/>
      <p:bldP spid="27" grpId="0" animBg="1"/>
      <p:bldP spid="28" grpId="0" animBg="1"/>
      <p:bldP spid="2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bwMode="auto">
          <a:xfrm>
            <a:off x="609600" y="1295400"/>
            <a:ext cx="7772400" cy="327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marL="692150" lvl="1" indent="-457200">
              <a:lnSpc>
                <a:spcPct val="120000"/>
              </a:lnSpc>
              <a:spcBef>
                <a:spcPct val="70000"/>
              </a:spcBef>
              <a:buClr>
                <a:srgbClr val="CC0000"/>
              </a:buClr>
              <a:buSzPct val="80000"/>
              <a:buFont typeface="Wingdings" panose="05000000000000000000" pitchFamily="2" charset="2"/>
              <a:buChar char="u"/>
            </a:pPr>
            <a:r>
              <a:rPr lang="en-US" altLang="en-US" sz="2200" b="0" dirty="0" smtClean="0">
                <a:solidFill>
                  <a:srgbClr val="000000"/>
                </a:solidFill>
                <a:effectLst/>
                <a:latin typeface="Liberation Sans" panose="020B0604020202020204"/>
              </a:rPr>
              <a:t>Net income increases Retained </a:t>
            </a:r>
          </a:p>
          <a:p>
            <a:pPr marL="684213" lvl="1" indent="0">
              <a:lnSpc>
                <a:spcPct val="120000"/>
              </a:lnSpc>
              <a:spcBef>
                <a:spcPts val="0"/>
              </a:spcBef>
              <a:buClr>
                <a:srgbClr val="CC0000"/>
              </a:buClr>
              <a:buSzPct val="80000"/>
              <a:buNone/>
            </a:pPr>
            <a:r>
              <a:rPr lang="en-US" altLang="en-US" sz="2200" b="0" dirty="0" smtClean="0">
                <a:solidFill>
                  <a:srgbClr val="000000"/>
                </a:solidFill>
                <a:effectLst/>
                <a:latin typeface="Liberation Sans" panose="020B0604020202020204"/>
              </a:rPr>
              <a:t>Earnings and a net loss decreases </a:t>
            </a:r>
          </a:p>
          <a:p>
            <a:pPr marL="684213" lvl="1" indent="0">
              <a:lnSpc>
                <a:spcPct val="120000"/>
              </a:lnSpc>
              <a:spcBef>
                <a:spcPts val="0"/>
              </a:spcBef>
              <a:buClr>
                <a:srgbClr val="CC0000"/>
              </a:buClr>
              <a:buSzPct val="80000"/>
              <a:buNone/>
            </a:pPr>
            <a:r>
              <a:rPr lang="en-US" altLang="en-US" sz="2200" b="0" dirty="0" smtClean="0">
                <a:solidFill>
                  <a:srgbClr val="000000"/>
                </a:solidFill>
                <a:effectLst/>
                <a:latin typeface="Liberation Sans" panose="020B0604020202020204"/>
              </a:rPr>
              <a:t>Retained Earnings.</a:t>
            </a:r>
          </a:p>
          <a:p>
            <a:pPr marL="692150" lvl="1" indent="-457200">
              <a:lnSpc>
                <a:spcPct val="120000"/>
              </a:lnSpc>
              <a:spcBef>
                <a:spcPct val="70000"/>
              </a:spcBef>
              <a:buClr>
                <a:srgbClr val="CC0000"/>
              </a:buClr>
              <a:buSzPct val="80000"/>
              <a:buFont typeface="Wingdings" panose="05000000000000000000" pitchFamily="2" charset="2"/>
              <a:buChar char="u"/>
            </a:pPr>
            <a:r>
              <a:rPr lang="en-US" altLang="en-US" sz="2200" b="0" dirty="0" smtClean="0">
                <a:solidFill>
                  <a:srgbClr val="000000"/>
                </a:solidFill>
                <a:effectLst/>
                <a:latin typeface="Liberation Sans" panose="020B0604020202020204"/>
              </a:rPr>
              <a:t>Part of the shareholders’ claim on the total assets of the corporation.</a:t>
            </a:r>
          </a:p>
          <a:p>
            <a:pPr marL="692150" lvl="1" indent="-457200">
              <a:lnSpc>
                <a:spcPct val="120000"/>
              </a:lnSpc>
              <a:spcBef>
                <a:spcPct val="70000"/>
              </a:spcBef>
              <a:buClr>
                <a:srgbClr val="CC0000"/>
              </a:buClr>
              <a:buSzPct val="80000"/>
              <a:buFont typeface="Wingdings" panose="05000000000000000000" pitchFamily="2" charset="2"/>
              <a:buChar char="u"/>
            </a:pPr>
            <a:r>
              <a:rPr lang="en-US" altLang="en-US" sz="2200" b="0" dirty="0" smtClean="0">
                <a:solidFill>
                  <a:srgbClr val="000000"/>
                </a:solidFill>
                <a:effectLst/>
                <a:latin typeface="Liberation Sans" panose="020B0604020202020204"/>
              </a:rPr>
              <a:t>Debit balance in Retained Earnings is identified as a deficit.</a:t>
            </a:r>
          </a:p>
        </p:txBody>
      </p:sp>
      <p:sp>
        <p:nvSpPr>
          <p:cNvPr id="211975" name="Text Box 7"/>
          <p:cNvSpPr txBox="1">
            <a:spLocks noChangeArrowheads="1"/>
          </p:cNvSpPr>
          <p:nvPr/>
        </p:nvSpPr>
        <p:spPr bwMode="auto">
          <a:xfrm>
            <a:off x="1447800" y="5867400"/>
            <a:ext cx="14478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altLang="en-US" sz="1200" b="1" dirty="0">
                <a:latin typeface="Liberation Sans" panose="020B0604020202020204"/>
              </a:rPr>
              <a:t>Illustration </a:t>
            </a:r>
            <a:r>
              <a:rPr lang="en-US" altLang="en-US" sz="1200" b="1" dirty="0" smtClean="0">
                <a:latin typeface="Liberation Sans" panose="020B0604020202020204"/>
              </a:rPr>
              <a:t>11-20</a:t>
            </a:r>
          </a:p>
          <a:p>
            <a:pPr algn="l">
              <a:spcBef>
                <a:spcPts val="0"/>
              </a:spcBef>
            </a:pPr>
            <a:r>
              <a:rPr lang="en-US" altLang="en-US" sz="1200" dirty="0" smtClean="0">
                <a:latin typeface="Liberation Sans" panose="020B0604020202020204"/>
              </a:rPr>
              <a:t>Equity with deficit</a:t>
            </a:r>
            <a:endParaRPr lang="en-US" altLang="en-US" sz="1200" dirty="0">
              <a:latin typeface="Liberation Sans" panose="020B0604020202020204"/>
            </a:endParaRPr>
          </a:p>
        </p:txBody>
      </p:sp>
      <p:pic>
        <p:nvPicPr>
          <p:cNvPr id="21197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495800"/>
            <a:ext cx="5181600" cy="183515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bwMode="auto">
          <a:xfrm>
            <a:off x="6477000" y="944294"/>
            <a:ext cx="0" cy="10042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Box 8"/>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latin typeface="Liberation Sans" panose="020B0604020202020204"/>
              </a:rPr>
              <a:t>Retained Earnings</a:t>
            </a:r>
            <a:endParaRPr lang="en-US" altLang="en-US" dirty="0">
              <a:solidFill>
                <a:schemeClr val="accent3"/>
              </a:solidFill>
              <a:latin typeface="Liberation Sans" panose="020B0604020202020204"/>
            </a:endParaRPr>
          </a:p>
        </p:txBody>
      </p:sp>
      <p:sp>
        <p:nvSpPr>
          <p:cNvPr id="10" name="TextBox 9"/>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latin typeface="Liberation Sans" panose="020B0604020202020204"/>
            </a:endParaRPr>
          </a:p>
        </p:txBody>
      </p:sp>
      <p:sp>
        <p:nvSpPr>
          <p:cNvPr id="11" name="Rectangle 10"/>
          <p:cNvSpPr/>
          <p:nvPr/>
        </p:nvSpPr>
        <p:spPr>
          <a:xfrm>
            <a:off x="6553200" y="1028581"/>
            <a:ext cx="2362200" cy="1015663"/>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6</a:t>
            </a:r>
            <a:endParaRPr lang="en-US" sz="1400" b="1" i="0" dirty="0">
              <a:solidFill>
                <a:srgbClr val="FF3300"/>
              </a:solidFill>
              <a:latin typeface="Liberation Sans" panose="020B0604020202020204"/>
            </a:endParaRPr>
          </a:p>
          <a:p>
            <a:pPr algn="l"/>
            <a:r>
              <a:rPr lang="en-US" sz="1400" b="1" dirty="0">
                <a:latin typeface="Liberation Sans" panose="020B0604020202020204"/>
              </a:rPr>
              <a:t>Identify the items reported in a retained earnings statement.</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6</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body" idx="1"/>
          </p:nvPr>
        </p:nvSpPr>
        <p:spPr bwMode="auto">
          <a:xfrm>
            <a:off x="609600" y="1265120"/>
            <a:ext cx="7772400"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marL="0" lvl="1" indent="0">
              <a:lnSpc>
                <a:spcPct val="120000"/>
              </a:lnSpc>
              <a:spcBef>
                <a:spcPct val="50000"/>
              </a:spcBef>
              <a:buFont typeface="Wingdings" panose="05000000000000000000" pitchFamily="2" charset="2"/>
              <a:buNone/>
            </a:pPr>
            <a:r>
              <a:rPr lang="en-US" altLang="en-US" sz="2500" b="0" dirty="0" smtClean="0">
                <a:solidFill>
                  <a:srgbClr val="000000"/>
                </a:solidFill>
                <a:effectLst/>
                <a:latin typeface="Liberation Sans" panose="020B0604020202020204"/>
              </a:rPr>
              <a:t>Restrictions can result from:</a:t>
            </a:r>
          </a:p>
          <a:p>
            <a:pPr marL="803275" lvl="2" indent="-457200">
              <a:lnSpc>
                <a:spcPct val="120000"/>
              </a:lnSpc>
              <a:spcBef>
                <a:spcPct val="50000"/>
              </a:spcBef>
              <a:buClr>
                <a:schemeClr val="tx1"/>
              </a:buClr>
              <a:buSzTx/>
              <a:buFont typeface="Wingdings" panose="05000000000000000000" pitchFamily="2" charset="2"/>
              <a:buAutoNum type="arabicPeriod"/>
            </a:pPr>
            <a:r>
              <a:rPr lang="en-US" altLang="en-US" sz="2200" b="0" dirty="0" smtClean="0">
                <a:solidFill>
                  <a:srgbClr val="000000"/>
                </a:solidFill>
                <a:effectLst/>
                <a:latin typeface="Liberation Sans" panose="020B0604020202020204"/>
              </a:rPr>
              <a:t>Legal restrictions.</a:t>
            </a:r>
          </a:p>
          <a:p>
            <a:pPr marL="803275" lvl="2" indent="-457200">
              <a:lnSpc>
                <a:spcPct val="120000"/>
              </a:lnSpc>
              <a:spcBef>
                <a:spcPct val="50000"/>
              </a:spcBef>
              <a:buClr>
                <a:schemeClr val="tx1"/>
              </a:buClr>
              <a:buSzTx/>
              <a:buFont typeface="Wingdings" panose="05000000000000000000" pitchFamily="2" charset="2"/>
              <a:buAutoNum type="arabicPeriod"/>
            </a:pPr>
            <a:r>
              <a:rPr lang="en-US" altLang="en-US" sz="2200" b="0" dirty="0" smtClean="0">
                <a:solidFill>
                  <a:srgbClr val="000000"/>
                </a:solidFill>
                <a:effectLst/>
                <a:latin typeface="Liberation Sans" panose="020B0604020202020204"/>
              </a:rPr>
              <a:t>Contractual restrictions.</a:t>
            </a:r>
          </a:p>
          <a:p>
            <a:pPr marL="803275" lvl="2" indent="-457200">
              <a:lnSpc>
                <a:spcPct val="120000"/>
              </a:lnSpc>
              <a:spcBef>
                <a:spcPct val="50000"/>
              </a:spcBef>
              <a:buClr>
                <a:schemeClr val="tx1"/>
              </a:buClr>
              <a:buSzTx/>
              <a:buFont typeface="Wingdings" panose="05000000000000000000" pitchFamily="2" charset="2"/>
              <a:buAutoNum type="arabicPeriod"/>
            </a:pPr>
            <a:r>
              <a:rPr lang="en-US" altLang="en-US" sz="2200" b="0" dirty="0" smtClean="0">
                <a:solidFill>
                  <a:srgbClr val="000000"/>
                </a:solidFill>
                <a:effectLst/>
                <a:latin typeface="Liberation Sans" panose="020B0604020202020204"/>
              </a:rPr>
              <a:t>Voluntary restrictions.</a:t>
            </a:r>
          </a:p>
        </p:txBody>
      </p:sp>
      <p:sp>
        <p:nvSpPr>
          <p:cNvPr id="214020" name="Rectangle 4"/>
          <p:cNvSpPr>
            <a:spLocks noChangeArrowheads="1"/>
          </p:cNvSpPr>
          <p:nvPr/>
        </p:nvSpPr>
        <p:spPr bwMode="auto">
          <a:xfrm>
            <a:off x="609600" y="3743337"/>
            <a:ext cx="7964488"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sz="2200" dirty="0">
                <a:solidFill>
                  <a:srgbClr val="000000"/>
                </a:solidFill>
                <a:latin typeface="Liberation Sans" panose="020B0604020202020204"/>
              </a:rPr>
              <a:t>Companies generally disclose retained earnings restrictions in the notes to the financial statements.</a:t>
            </a:r>
          </a:p>
        </p:txBody>
      </p:sp>
      <p:sp>
        <p:nvSpPr>
          <p:cNvPr id="20787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a:solidFill>
                  <a:srgbClr val="CC0000"/>
                </a:solidFill>
                <a:latin typeface="Liberation Sans" panose="020B0604020202020204"/>
              </a:rPr>
              <a:t>Retained </a:t>
            </a:r>
            <a:r>
              <a:rPr lang="en-US" altLang="en-US" sz="3200" i="0" dirty="0" smtClean="0">
                <a:solidFill>
                  <a:srgbClr val="CC0000"/>
                </a:solidFill>
                <a:latin typeface="Liberation Sans" panose="020B0604020202020204"/>
              </a:rPr>
              <a:t>Earnings Restrictions</a:t>
            </a:r>
            <a:endParaRPr lang="en-US" altLang="en-US" sz="3200" i="0" dirty="0">
              <a:solidFill>
                <a:srgbClr val="CC0000"/>
              </a:solidFill>
              <a:latin typeface="Liberation Sans" panose="020B0604020202020204"/>
            </a:endParaRPr>
          </a:p>
        </p:txBody>
      </p:sp>
      <p:sp>
        <p:nvSpPr>
          <p:cNvPr id="21402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6</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609600" y="1353432"/>
            <a:ext cx="8153400" cy="405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92150" indent="-457200">
              <a:defRPr sz="2400">
                <a:solidFill>
                  <a:schemeClr val="tx1"/>
                </a:solidFill>
                <a:latin typeface="Times New Roman" panose="02020603050405020304" pitchFamily="18" charset="0"/>
              </a:defRPr>
            </a:lvl2pPr>
            <a:lvl3pPr marL="1371600" indent="-401638">
              <a:defRPr sz="2400">
                <a:solidFill>
                  <a:schemeClr val="tx1"/>
                </a:solidFill>
                <a:latin typeface="Times New Roman" panose="02020603050405020304" pitchFamily="18" charset="0"/>
              </a:defRPr>
            </a:lvl3pPr>
            <a:lvl4pPr marL="2351088" indent="-457200">
              <a:defRPr sz="2400">
                <a:solidFill>
                  <a:schemeClr val="tx1"/>
                </a:solidFill>
                <a:latin typeface="Times New Roman" panose="02020603050405020304" pitchFamily="18" charset="0"/>
              </a:defRPr>
            </a:lvl4pPr>
            <a:lvl5pPr marL="2922588" indent="-457200">
              <a:defRPr sz="2400">
                <a:solidFill>
                  <a:schemeClr val="tx1"/>
                </a:solidFill>
                <a:latin typeface="Times New Roman" panose="02020603050405020304" pitchFamily="18" charset="0"/>
              </a:defRPr>
            </a:lvl5pPr>
            <a:lvl6pPr marL="3379788" indent="-457200" algn="ctr" eaLnBrk="0" fontAlgn="base" hangingPunct="0">
              <a:spcBef>
                <a:spcPct val="0"/>
              </a:spcBef>
              <a:spcAft>
                <a:spcPct val="0"/>
              </a:spcAft>
              <a:defRPr sz="2400">
                <a:solidFill>
                  <a:schemeClr val="tx1"/>
                </a:solidFill>
                <a:latin typeface="Times New Roman" panose="02020603050405020304" pitchFamily="18" charset="0"/>
              </a:defRPr>
            </a:lvl6pPr>
            <a:lvl7pPr marL="3836988" indent="-457200" algn="ctr" eaLnBrk="0" fontAlgn="base" hangingPunct="0">
              <a:spcBef>
                <a:spcPct val="0"/>
              </a:spcBef>
              <a:spcAft>
                <a:spcPct val="0"/>
              </a:spcAft>
              <a:defRPr sz="2400">
                <a:solidFill>
                  <a:schemeClr val="tx1"/>
                </a:solidFill>
                <a:latin typeface="Times New Roman" panose="02020603050405020304" pitchFamily="18" charset="0"/>
              </a:defRPr>
            </a:lvl7pPr>
            <a:lvl8pPr marL="4294188" indent="-457200" algn="ctr" eaLnBrk="0" fontAlgn="base" hangingPunct="0">
              <a:spcBef>
                <a:spcPct val="0"/>
              </a:spcBef>
              <a:spcAft>
                <a:spcPct val="0"/>
              </a:spcAft>
              <a:defRPr sz="2400">
                <a:solidFill>
                  <a:schemeClr val="tx1"/>
                </a:solidFill>
                <a:latin typeface="Times New Roman" panose="02020603050405020304" pitchFamily="18" charset="0"/>
              </a:defRPr>
            </a:lvl8pPr>
            <a:lvl9pPr marL="4751388" indent="-4572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20000"/>
              </a:lnSpc>
              <a:spcBef>
                <a:spcPct val="50000"/>
              </a:spcBef>
              <a:buClr>
                <a:srgbClr val="CC0000"/>
              </a:buClr>
              <a:buSzPct val="80000"/>
              <a:buFont typeface="Wingdings" panose="05000000000000000000" pitchFamily="2" charset="2"/>
              <a:buChar char="u"/>
            </a:pPr>
            <a:r>
              <a:rPr lang="en-US" altLang="en-US" sz="2300" b="1" dirty="0">
                <a:solidFill>
                  <a:schemeClr val="bg2"/>
                </a:solidFill>
                <a:latin typeface="Liberation Sans" panose="020B0604020202020204"/>
              </a:rPr>
              <a:t>Correction of an error</a:t>
            </a:r>
            <a:r>
              <a:rPr lang="en-US" altLang="en-US" sz="2300" dirty="0">
                <a:solidFill>
                  <a:schemeClr val="bg2"/>
                </a:solidFill>
                <a:latin typeface="Liberation Sans" panose="020B0604020202020204"/>
              </a:rPr>
              <a:t> in previously issued financial statements.</a:t>
            </a:r>
          </a:p>
          <a:p>
            <a:pPr lvl="1" algn="l">
              <a:lnSpc>
                <a:spcPct val="120000"/>
              </a:lnSpc>
              <a:spcBef>
                <a:spcPct val="50000"/>
              </a:spcBef>
              <a:buClr>
                <a:srgbClr val="CC0000"/>
              </a:buClr>
              <a:buSzPct val="80000"/>
              <a:buFont typeface="Wingdings" panose="05000000000000000000" pitchFamily="2" charset="2"/>
              <a:buChar char="u"/>
            </a:pPr>
            <a:r>
              <a:rPr lang="en-US" altLang="en-US" sz="2300" dirty="0">
                <a:solidFill>
                  <a:schemeClr val="bg2"/>
                </a:solidFill>
                <a:latin typeface="Liberation Sans" panose="020B0604020202020204"/>
              </a:rPr>
              <a:t>Result from:</a:t>
            </a:r>
          </a:p>
          <a:p>
            <a:pPr lvl="2" algn="l">
              <a:lnSpc>
                <a:spcPct val="120000"/>
              </a:lnSpc>
              <a:spcBef>
                <a:spcPct val="30000"/>
              </a:spcBef>
              <a:buClr>
                <a:srgbClr val="CC0000"/>
              </a:buClr>
              <a:buSzPct val="80000"/>
              <a:buFont typeface="Arial" panose="020B0604020202020204" pitchFamily="34" charset="0"/>
              <a:buChar char="►"/>
            </a:pPr>
            <a:r>
              <a:rPr lang="en-US" altLang="en-US" sz="2200" dirty="0">
                <a:solidFill>
                  <a:schemeClr val="bg2"/>
                </a:solidFill>
                <a:latin typeface="Liberation Sans" panose="020B0604020202020204"/>
              </a:rPr>
              <a:t>mathematical mistakes.</a:t>
            </a:r>
          </a:p>
          <a:p>
            <a:pPr lvl="2" algn="l">
              <a:lnSpc>
                <a:spcPct val="120000"/>
              </a:lnSpc>
              <a:spcBef>
                <a:spcPct val="30000"/>
              </a:spcBef>
              <a:buClr>
                <a:srgbClr val="CC0000"/>
              </a:buClr>
              <a:buSzPct val="80000"/>
              <a:buFont typeface="Arial" panose="020B0604020202020204" pitchFamily="34" charset="0"/>
              <a:buChar char="►"/>
            </a:pPr>
            <a:r>
              <a:rPr lang="en-US" altLang="en-US" sz="2200" dirty="0">
                <a:solidFill>
                  <a:schemeClr val="bg2"/>
                </a:solidFill>
                <a:latin typeface="Liberation Sans" panose="020B0604020202020204"/>
              </a:rPr>
              <a:t>mistakes in application of accounting principles.</a:t>
            </a:r>
          </a:p>
          <a:p>
            <a:pPr lvl="2" algn="l">
              <a:lnSpc>
                <a:spcPct val="120000"/>
              </a:lnSpc>
              <a:spcBef>
                <a:spcPct val="30000"/>
              </a:spcBef>
              <a:buClr>
                <a:srgbClr val="CC0000"/>
              </a:buClr>
              <a:buSzPct val="80000"/>
              <a:buFont typeface="Arial" panose="020B0604020202020204" pitchFamily="34" charset="0"/>
              <a:buChar char="►"/>
            </a:pPr>
            <a:r>
              <a:rPr lang="en-US" altLang="en-US" sz="2200" dirty="0">
                <a:solidFill>
                  <a:schemeClr val="bg2"/>
                </a:solidFill>
                <a:latin typeface="Liberation Sans" panose="020B0604020202020204"/>
              </a:rPr>
              <a:t>oversight or misuse of facts.</a:t>
            </a:r>
          </a:p>
          <a:p>
            <a:pPr lvl="1" algn="l">
              <a:lnSpc>
                <a:spcPct val="120000"/>
              </a:lnSpc>
              <a:spcBef>
                <a:spcPct val="50000"/>
              </a:spcBef>
              <a:buClr>
                <a:srgbClr val="CC0000"/>
              </a:buClr>
              <a:buSzPct val="80000"/>
              <a:buFont typeface="Wingdings" panose="05000000000000000000" pitchFamily="2" charset="2"/>
              <a:buChar char="u"/>
            </a:pPr>
            <a:r>
              <a:rPr lang="en-US" altLang="en-US" sz="2300" dirty="0">
                <a:solidFill>
                  <a:schemeClr val="bg2"/>
                </a:solidFill>
                <a:latin typeface="Liberation Sans" panose="020B0604020202020204"/>
              </a:rPr>
              <a:t>Adjustment made to the beginning balance of retained earnings.</a:t>
            </a:r>
          </a:p>
        </p:txBody>
      </p:sp>
      <p:sp>
        <p:nvSpPr>
          <p:cNvPr id="7"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a:rPr>
              <a:t>Prior Period Adjustments</a:t>
            </a:r>
          </a:p>
        </p:txBody>
      </p:sp>
      <p:sp>
        <p:nvSpPr>
          <p:cNvPr id="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6</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685800" y="1247798"/>
            <a:ext cx="7924800" cy="2215991"/>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15000"/>
              </a:lnSpc>
              <a:spcBef>
                <a:spcPct val="20000"/>
              </a:spcBef>
            </a:pPr>
            <a:r>
              <a:rPr lang="en-US" sz="2000" dirty="0">
                <a:solidFill>
                  <a:schemeClr val="bg2"/>
                </a:solidFill>
                <a:latin typeface="Liberation Sans" panose="020B0604020202020204" pitchFamily="34" charset="0"/>
              </a:rPr>
              <a:t>Chen Ltd. has retained earnings of ¥5,130,000 on January 1, 2017. During the year, Chen earned ¥2,000,000 of net income. It declared and paid a ¥250,000 cash dividend. In 2017, Chen recorded an adjustment of ¥180,000 due to the understatement (from a mathematical error) of 2016 depreciation expense. Prepare a </a:t>
            </a:r>
            <a:r>
              <a:rPr lang="en-US" sz="2000" b="1" dirty="0" smtClean="0">
                <a:solidFill>
                  <a:schemeClr val="bg2"/>
                </a:solidFill>
                <a:latin typeface="Liberation Sans" panose="020B0604020202020204" pitchFamily="34" charset="0"/>
              </a:rPr>
              <a:t>corrected</a:t>
            </a:r>
            <a:r>
              <a:rPr lang="en-US" sz="2000" dirty="0" smtClean="0">
                <a:solidFill>
                  <a:schemeClr val="bg2"/>
                </a:solidFill>
                <a:latin typeface="Liberation Sans" panose="020B0604020202020204" pitchFamily="34" charset="0"/>
              </a:rPr>
              <a:t> retained </a:t>
            </a:r>
            <a:r>
              <a:rPr lang="en-US" sz="2000" dirty="0">
                <a:solidFill>
                  <a:schemeClr val="bg2"/>
                </a:solidFill>
                <a:latin typeface="Liberation Sans" panose="020B0604020202020204" pitchFamily="34" charset="0"/>
              </a:rPr>
              <a:t>earnings statement for 2017. </a:t>
            </a:r>
            <a:endParaRPr lang="en-US" sz="2000" b="1" dirty="0">
              <a:solidFill>
                <a:schemeClr val="tx2">
                  <a:lumMod val="50000"/>
                </a:schemeClr>
              </a:solidFill>
              <a:latin typeface="Liberation Sans" panose="020B0604020202020204" pitchFamily="34" charset="0"/>
            </a:endParaRPr>
          </a:p>
        </p:txBody>
      </p:sp>
      <p:sp>
        <p:nvSpPr>
          <p:cNvPr id="32" name="TextBox 31"/>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latin typeface="Liberation Sans" panose="020B0604020202020204"/>
              </a:rPr>
              <a:t>&gt;</a:t>
            </a:r>
            <a:endParaRPr lang="en-US" altLang="en-US" dirty="0">
              <a:solidFill>
                <a:schemeClr val="accent3"/>
              </a:solidFill>
              <a:latin typeface="Liberation Sans" panose="020B0604020202020204"/>
            </a:endParaRPr>
          </a:p>
        </p:txBody>
      </p:sp>
      <p:sp>
        <p:nvSpPr>
          <p:cNvPr id="33" name="TextBox 3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latin typeface="Liberation Sans" panose="020B0604020202020204"/>
              </a:rPr>
              <a:t>DO IT!</a:t>
            </a:r>
            <a:endParaRPr lang="en-US" sz="3100" dirty="0">
              <a:latin typeface="Liberation Sans" panose="020B0604020202020204"/>
            </a:endParaRP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6</a:t>
            </a:r>
            <a:endParaRPr lang="en-US" altLang="en-US" dirty="0">
              <a:latin typeface="Liberation Sans" panose="020B0604020202020204"/>
            </a:endParaRPr>
          </a:p>
        </p:txBody>
      </p:sp>
      <p:graphicFrame>
        <p:nvGraphicFramePr>
          <p:cNvPr id="23" name="Object 2">
            <a:hlinkClick r:id="" action="ppaction://ole?verb=0"/>
          </p:cNvPr>
          <p:cNvGraphicFramePr>
            <a:graphicFrameLocks/>
          </p:cNvGraphicFramePr>
          <p:nvPr>
            <p:extLst>
              <p:ext uri="{D42A27DB-BD31-4B8C-83A1-F6EECF244321}">
                <p14:modId xmlns:p14="http://schemas.microsoft.com/office/powerpoint/2010/main" val="3388023069"/>
              </p:ext>
            </p:extLst>
          </p:nvPr>
        </p:nvGraphicFramePr>
        <p:xfrm>
          <a:off x="311150" y="3559175"/>
          <a:ext cx="8680450" cy="2801938"/>
        </p:xfrm>
        <a:graphic>
          <a:graphicData uri="http://schemas.openxmlformats.org/presentationml/2006/ole">
            <mc:AlternateContent xmlns:mc="http://schemas.openxmlformats.org/markup-compatibility/2006">
              <mc:Choice xmlns:v="urn:schemas-microsoft-com:vml" Requires="v">
                <p:oleObj spid="_x0000_s221235" name="Worksheet" r:id="rId4" imgW="7615764" imgH="2599267" progId="Excel.Sheet.8">
                  <p:embed/>
                </p:oleObj>
              </mc:Choice>
              <mc:Fallback>
                <p:oleObj name="Worksheet" r:id="rId4" imgW="7615764" imgH="2599267" progId="Excel.Sheet.8">
                  <p:embed/>
                  <p:pic>
                    <p:nvPicPr>
                      <p:cNvPr id="0" name=""/>
                      <p:cNvPicPr>
                        <a:picLocks noChangeArrowheads="1"/>
                      </p:cNvPicPr>
                      <p:nvPr/>
                    </p:nvPicPr>
                    <p:blipFill>
                      <a:blip r:embed="rId5"/>
                      <a:srcRect/>
                      <a:stretch>
                        <a:fillRect/>
                      </a:stretch>
                    </p:blipFill>
                    <p:spPr bwMode="auto">
                      <a:xfrm>
                        <a:off x="311150" y="3559175"/>
                        <a:ext cx="8680450" cy="280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70331419"/>
      </p:ext>
    </p:extLst>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a:hlinkClick r:id="" action="ppaction://ole?verb=0"/>
          </p:cNvPr>
          <p:cNvGraphicFramePr>
            <a:graphicFrameLocks/>
          </p:cNvGraphicFramePr>
          <p:nvPr>
            <p:extLst>
              <p:ext uri="{D42A27DB-BD31-4B8C-83A1-F6EECF244321}">
                <p14:modId xmlns:p14="http://schemas.microsoft.com/office/powerpoint/2010/main" val="1900098207"/>
              </p:ext>
            </p:extLst>
          </p:nvPr>
        </p:nvGraphicFramePr>
        <p:xfrm>
          <a:off x="311150" y="2568575"/>
          <a:ext cx="8680450" cy="3797300"/>
        </p:xfrm>
        <a:graphic>
          <a:graphicData uri="http://schemas.openxmlformats.org/presentationml/2006/ole">
            <mc:AlternateContent xmlns:mc="http://schemas.openxmlformats.org/markup-compatibility/2006">
              <mc:Choice xmlns:v="urn:schemas-microsoft-com:vml" Requires="v">
                <p:oleObj spid="_x0000_s222258" name="Worksheet" r:id="rId4" imgW="7615764" imgH="3522133" progId="Excel.Sheet.8">
                  <p:embed/>
                </p:oleObj>
              </mc:Choice>
              <mc:Fallback>
                <p:oleObj name="Worksheet" r:id="rId4" imgW="7615764" imgH="3522133" progId="Excel.Sheet.8">
                  <p:embed/>
                  <p:pic>
                    <p:nvPicPr>
                      <p:cNvPr id="0" name=""/>
                      <p:cNvPicPr>
                        <a:picLocks noChangeArrowheads="1"/>
                      </p:cNvPicPr>
                      <p:nvPr/>
                    </p:nvPicPr>
                    <p:blipFill>
                      <a:blip r:embed="rId5"/>
                      <a:srcRect/>
                      <a:stretch>
                        <a:fillRect/>
                      </a:stretch>
                    </p:blipFill>
                    <p:spPr bwMode="auto">
                      <a:xfrm>
                        <a:off x="311150" y="2568575"/>
                        <a:ext cx="8680450" cy="379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6291" name="Rectangle 3"/>
          <p:cNvSpPr>
            <a:spLocks noChangeArrowheads="1"/>
          </p:cNvSpPr>
          <p:nvPr/>
        </p:nvSpPr>
        <p:spPr bwMode="auto">
          <a:xfrm>
            <a:off x="685800" y="1247798"/>
            <a:ext cx="7924800" cy="115416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15000"/>
              </a:lnSpc>
              <a:spcBef>
                <a:spcPct val="20000"/>
              </a:spcBef>
            </a:pPr>
            <a:r>
              <a:rPr lang="en-US" sz="2000" dirty="0" smtClean="0">
                <a:solidFill>
                  <a:schemeClr val="bg2"/>
                </a:solidFill>
                <a:latin typeface="Liberation Sans" panose="020B0604020202020204" pitchFamily="34" charset="0"/>
              </a:rPr>
              <a:t>In </a:t>
            </a:r>
            <a:r>
              <a:rPr lang="en-US" sz="2000" dirty="0">
                <a:solidFill>
                  <a:schemeClr val="bg2"/>
                </a:solidFill>
                <a:latin typeface="Liberation Sans" panose="020B0604020202020204" pitchFamily="34" charset="0"/>
              </a:rPr>
              <a:t>2017, Chen recorded an adjustment of ¥180,000 due to the understatement (from a mathematical error) of 2016 depreciation expense. Prepare a retained earnings statement for 2017. </a:t>
            </a:r>
            <a:endParaRPr lang="en-US" sz="2000" b="1" dirty="0">
              <a:solidFill>
                <a:schemeClr val="tx2">
                  <a:lumMod val="50000"/>
                </a:schemeClr>
              </a:solidFill>
              <a:latin typeface="Liberation Sans" panose="020B0604020202020204" pitchFamily="34" charset="0"/>
            </a:endParaRPr>
          </a:p>
        </p:txBody>
      </p:sp>
      <p:sp>
        <p:nvSpPr>
          <p:cNvPr id="32" name="TextBox 31"/>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latin typeface="Liberation Sans" panose="020B0604020202020204"/>
              </a:rPr>
              <a:t>&gt;</a:t>
            </a:r>
            <a:endParaRPr lang="en-US" altLang="en-US" dirty="0">
              <a:solidFill>
                <a:schemeClr val="accent3"/>
              </a:solidFill>
              <a:latin typeface="Liberation Sans" panose="020B0604020202020204"/>
            </a:endParaRPr>
          </a:p>
        </p:txBody>
      </p:sp>
      <p:sp>
        <p:nvSpPr>
          <p:cNvPr id="33" name="TextBox 3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latin typeface="Liberation Sans" panose="020B0604020202020204"/>
              </a:rPr>
              <a:t>DO IT!</a:t>
            </a:r>
            <a:endParaRPr lang="en-US" sz="3100" dirty="0">
              <a:latin typeface="Liberation Sans" panose="020B0604020202020204"/>
            </a:endParaRP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6</a:t>
            </a:r>
            <a:endParaRPr lang="en-US" altLang="en-US" dirty="0">
              <a:latin typeface="Liberation Sans" panose="020B0604020202020204"/>
            </a:endParaRPr>
          </a:p>
        </p:txBody>
      </p:sp>
      <p:sp>
        <p:nvSpPr>
          <p:cNvPr id="2" name="Rectangle 1"/>
          <p:cNvSpPr/>
          <p:nvPr/>
        </p:nvSpPr>
        <p:spPr bwMode="auto">
          <a:xfrm>
            <a:off x="609600" y="4038600"/>
            <a:ext cx="8001000" cy="685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bwMode="auto">
          <a:xfrm>
            <a:off x="609600" y="4729252"/>
            <a:ext cx="8001000" cy="351924"/>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Rectangle 8"/>
          <p:cNvSpPr/>
          <p:nvPr/>
        </p:nvSpPr>
        <p:spPr bwMode="auto">
          <a:xfrm>
            <a:off x="609600" y="5081176"/>
            <a:ext cx="8001000" cy="351924"/>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Rectangle 9"/>
          <p:cNvSpPr/>
          <p:nvPr/>
        </p:nvSpPr>
        <p:spPr bwMode="auto">
          <a:xfrm>
            <a:off x="609600" y="5410200"/>
            <a:ext cx="8001000" cy="351924"/>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Rectangle 10"/>
          <p:cNvSpPr/>
          <p:nvPr/>
        </p:nvSpPr>
        <p:spPr bwMode="auto">
          <a:xfrm>
            <a:off x="609600" y="5773604"/>
            <a:ext cx="8001000" cy="387116"/>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51984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0" nodeType="clickEffect">
                                  <p:stCondLst>
                                    <p:cond delay="0"/>
                                  </p:stCondLst>
                                  <p:childTnLst>
                                    <p:animEffect transition="out" filter="wipe(up)">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1" name="Rectangle 6"/>
          <p:cNvSpPr>
            <a:spLocks noChangeArrowheads="1"/>
          </p:cNvSpPr>
          <p:nvPr/>
        </p:nvSpPr>
        <p:spPr bwMode="auto">
          <a:xfrm>
            <a:off x="6019800" y="3095625"/>
            <a:ext cx="2819400" cy="790575"/>
          </a:xfrm>
          <a:prstGeom prst="rect">
            <a:avLst/>
          </a:prstGeom>
          <a:solidFill>
            <a:srgbClr val="FFFFCC"/>
          </a:solidFill>
          <a:ln w="28575" cap="sq">
            <a:solidFill>
              <a:srgbClr val="CC0000"/>
            </a:solidFill>
            <a:miter lim="800000"/>
            <a:headEnd type="none" w="sm" len="sm"/>
            <a:tailEnd type="none" w="sm" len="sm"/>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200" dirty="0">
                <a:latin typeface="Liberation Sans" panose="020B0604020202020204"/>
              </a:rPr>
              <a:t>Shareholders may sell their </a:t>
            </a:r>
            <a:r>
              <a:rPr lang="en-US" altLang="en-US" sz="2200" dirty="0" smtClean="0">
                <a:latin typeface="Liberation Sans" panose="020B0604020202020204"/>
              </a:rPr>
              <a:t>shares.</a:t>
            </a:r>
            <a:endParaRPr lang="en-US" altLang="en-US" sz="2200" dirty="0">
              <a:latin typeface="Liberation Sans" panose="020B0604020202020204"/>
            </a:endParaRPr>
          </a:p>
        </p:txBody>
      </p:sp>
      <p:sp>
        <p:nvSpPr>
          <p:cNvPr id="280582" name="Line 7"/>
          <p:cNvSpPr>
            <a:spLocks noChangeShapeType="1"/>
          </p:cNvSpPr>
          <p:nvPr/>
        </p:nvSpPr>
        <p:spPr bwMode="auto">
          <a:xfrm>
            <a:off x="5257800" y="3505200"/>
            <a:ext cx="533400" cy="0"/>
          </a:xfrm>
          <a:prstGeom prst="line">
            <a:avLst/>
          </a:prstGeom>
          <a:noFill/>
          <a:ln w="28575" cap="sq">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a:endParaRPr>
          </a:p>
        </p:txBody>
      </p:sp>
      <p:sp>
        <p:nvSpPr>
          <p:cNvPr id="280583" name="Text Box 2"/>
          <p:cNvSpPr txBox="1">
            <a:spLocks noChangeArrowheads="1"/>
          </p:cNvSpPr>
          <p:nvPr/>
        </p:nvSpPr>
        <p:spPr bwMode="auto">
          <a:xfrm>
            <a:off x="685800" y="2286000"/>
            <a:ext cx="4953000" cy="390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857250" indent="-285750">
              <a:defRPr sz="2400">
                <a:solidFill>
                  <a:schemeClr val="tx1"/>
                </a:solidFill>
                <a:latin typeface="Times New Roman" panose="02020603050405020304" pitchFamily="18" charset="0"/>
              </a:defRPr>
            </a:lvl2pPr>
            <a:lvl3pPr marL="120015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Separate Legal Existence</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Limited Liability of Shareholders</a:t>
            </a:r>
          </a:p>
          <a:p>
            <a:pPr algn="l">
              <a:lnSpc>
                <a:spcPct val="110000"/>
              </a:lnSpc>
              <a:spcBef>
                <a:spcPct val="35000"/>
              </a:spcBef>
              <a:buClr>
                <a:srgbClr val="CC0000"/>
              </a:buClr>
              <a:buSzPct val="80000"/>
              <a:buFont typeface="Wingdings" panose="05000000000000000000" pitchFamily="2" charset="2"/>
              <a:buChar char="u"/>
            </a:pPr>
            <a:r>
              <a:rPr lang="en-US" altLang="en-US" sz="2200" b="1" dirty="0">
                <a:solidFill>
                  <a:srgbClr val="CC0000"/>
                </a:solidFill>
                <a:latin typeface="Liberation Sans" panose="020B0604020202020204"/>
              </a:rPr>
              <a:t>Transferable Ownership Rights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Ability to Acquire Capital</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Continuous Life</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Corporate Management </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Government Regulations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Additional Taxes</a:t>
            </a:r>
          </a:p>
        </p:txBody>
      </p:sp>
      <p:sp>
        <p:nvSpPr>
          <p:cNvPr id="620547" name="Rectangle 3"/>
          <p:cNvSpPr>
            <a:spLocks noChangeArrowheads="1"/>
          </p:cNvSpPr>
          <p:nvPr/>
        </p:nvSpPr>
        <p:spPr bwMode="auto">
          <a:xfrm>
            <a:off x="533400" y="1219200"/>
            <a:ext cx="8229600" cy="990600"/>
          </a:xfrm>
          <a:prstGeom prst="rect">
            <a:avLst/>
          </a:prstGeom>
          <a:noFill/>
          <a:ln w="12700">
            <a:noFill/>
            <a:miter lim="800000"/>
            <a:headEnd/>
            <a:tailEnd/>
          </a:ln>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20000"/>
              </a:spcBef>
              <a:buClr>
                <a:schemeClr val="tx1"/>
              </a:buClr>
              <a:buFont typeface="Wingdings" panose="05000000000000000000" pitchFamily="2" charset="2"/>
              <a:buNone/>
            </a:pPr>
            <a:r>
              <a:rPr lang="en-US" altLang="en-US" dirty="0">
                <a:latin typeface="Liberation Sans" panose="020B0604020202020204"/>
              </a:rPr>
              <a:t>Characteristics that distinguish corporations from proprietorships and partnerships.</a:t>
            </a:r>
            <a:endParaRPr lang="en-US" altLang="en-US" b="1" dirty="0">
              <a:effectLst>
                <a:outerShdw blurRad="38100" dist="38100" dir="2700000" algn="tl">
                  <a:srgbClr val="C0C0C0"/>
                </a:outerShdw>
              </a:effectLst>
              <a:latin typeface="Liberation Sans" panose="020B0604020202020204"/>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Characteristics </a:t>
            </a:r>
            <a:r>
              <a:rPr lang="en-US" altLang="en-US" sz="3200" b="1" dirty="0">
                <a:solidFill>
                  <a:srgbClr val="CC0000"/>
                </a:solidFill>
                <a:latin typeface="Liberation Sans" panose="020B0604020202020204"/>
              </a:rPr>
              <a:t>of a </a:t>
            </a:r>
            <a:r>
              <a:rPr lang="en-US" altLang="en-US" sz="3200" b="1" dirty="0" smtClean="0">
                <a:solidFill>
                  <a:srgbClr val="CC0000"/>
                </a:solidFill>
                <a:latin typeface="Liberation Sans" panose="020B0604020202020204"/>
              </a:rPr>
              <a:t>Corporation</a:t>
            </a:r>
            <a:endParaRPr lang="en-US" altLang="en-US" sz="3200" b="1" dirty="0">
              <a:solidFill>
                <a:srgbClr val="CC0000"/>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ChangeArrowheads="1"/>
          </p:cNvSpPr>
          <p:nvPr/>
        </p:nvSpPr>
        <p:spPr bwMode="auto">
          <a:xfrm>
            <a:off x="593725" y="1351301"/>
            <a:ext cx="603567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dirty="0">
                <a:latin typeface="Liberation Sans" panose="020B0604020202020204"/>
              </a:rPr>
              <a:t>Debits and Credits to Retained Earnings</a:t>
            </a:r>
          </a:p>
        </p:txBody>
      </p:sp>
      <p:sp>
        <p:nvSpPr>
          <p:cNvPr id="222212" name="Text Box 4"/>
          <p:cNvSpPr txBox="1">
            <a:spLocks noChangeArrowheads="1"/>
          </p:cNvSpPr>
          <p:nvPr/>
        </p:nvSpPr>
        <p:spPr bwMode="auto">
          <a:xfrm>
            <a:off x="228600" y="3868032"/>
            <a:ext cx="29718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altLang="en-US" sz="1200" b="1" dirty="0">
                <a:latin typeface="Liberation Sans" panose="020B0604020202020204"/>
              </a:rPr>
              <a:t>Illustration 11-23 </a:t>
            </a:r>
            <a:endParaRPr lang="en-US" altLang="en-US" sz="1200" b="1" dirty="0" smtClean="0">
              <a:latin typeface="Liberation Sans" panose="020B0604020202020204"/>
            </a:endParaRPr>
          </a:p>
          <a:p>
            <a:pPr algn="l">
              <a:spcBef>
                <a:spcPts val="0"/>
              </a:spcBef>
            </a:pPr>
            <a:r>
              <a:rPr lang="en-US" altLang="en-US" sz="1200" dirty="0" smtClean="0">
                <a:latin typeface="Liberation Sans" panose="020B0604020202020204"/>
              </a:rPr>
              <a:t>Debits </a:t>
            </a:r>
            <a:r>
              <a:rPr lang="en-US" altLang="en-US" sz="1200" dirty="0">
                <a:latin typeface="Liberation Sans" panose="020B0604020202020204"/>
              </a:rPr>
              <a:t>and credits to retained earnings</a:t>
            </a:r>
          </a:p>
        </p:txBody>
      </p:sp>
      <p:pic>
        <p:nvPicPr>
          <p:cNvPr id="22221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8340"/>
            <a:ext cx="8534400" cy="175166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6</a:t>
            </a:r>
            <a:endParaRPr lang="en-US" altLang="en-US" dirty="0">
              <a:latin typeface="Liberation Sans" panose="020B0604020202020204"/>
            </a:endParaRPr>
          </a:p>
        </p:txBody>
      </p:sp>
      <p:sp>
        <p:nvSpPr>
          <p:cNvPr id="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a:rPr>
              <a:t>Retained Earnings Statement</a:t>
            </a:r>
            <a:endParaRPr lang="en-US" altLang="en-US" sz="3200" b="1" dirty="0">
              <a:solidFill>
                <a:srgbClr val="CC0000"/>
              </a:solidFill>
              <a:latin typeface="Liberation Sans" panose="020B0604020202020204"/>
            </a:endParaRPr>
          </a:p>
        </p:txBody>
      </p:sp>
      <p:sp>
        <p:nvSpPr>
          <p:cNvPr id="1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609600" y="1905000"/>
            <a:ext cx="8077200" cy="32092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tIns="46038" rIns="182562" bIns="46038">
            <a:spAutoFit/>
          </a:bodyPr>
          <a:lstStyle>
            <a:lvl1pPr algn="l">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92150" indent="-457200" algn="l">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635125" indent="-3810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2130425" indent="-3810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625725" indent="-381000" algn="l">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308292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354012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99732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445452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ts val="900"/>
              </a:spcBef>
              <a:buFont typeface="Wingdings" panose="05000000000000000000" pitchFamily="2" charset="2"/>
              <a:buNone/>
            </a:pPr>
            <a:r>
              <a:rPr lang="en-US" altLang="en-US" sz="2300" b="0" dirty="0" smtClean="0">
                <a:solidFill>
                  <a:schemeClr val="tx1"/>
                </a:solidFill>
                <a:latin typeface="Liberation Sans" panose="020B0604020202020204"/>
              </a:rPr>
              <a:t>All </a:t>
            </a:r>
            <a:r>
              <a:rPr lang="en-US" altLang="en-US" sz="2300" b="0" dirty="0">
                <a:solidFill>
                  <a:schemeClr val="tx1"/>
                </a:solidFill>
                <a:latin typeface="Liberation Sans" panose="020B0604020202020204"/>
              </a:rPr>
              <a:t>but one of the following is reported in a retained earnings statement. The exception is: </a:t>
            </a:r>
            <a:endParaRPr lang="en-US" altLang="en-US" sz="2300" b="0" dirty="0" smtClean="0">
              <a:solidFill>
                <a:schemeClr val="tx1"/>
              </a:solidFill>
              <a:latin typeface="Liberation Sans" panose="020B0604020202020204"/>
            </a:endParaRPr>
          </a:p>
          <a:p>
            <a:pPr marL="800100" lvl="1">
              <a:lnSpc>
                <a:spcPct val="125000"/>
              </a:lnSpc>
              <a:spcBef>
                <a:spcPts val="900"/>
              </a:spcBef>
              <a:buClr>
                <a:schemeClr val="tx1"/>
              </a:buClr>
              <a:buSzTx/>
              <a:buFont typeface="Wingdings" panose="05000000000000000000" pitchFamily="2" charset="2"/>
              <a:buAutoNum type="alphaLcPeriod"/>
            </a:pPr>
            <a:r>
              <a:rPr lang="en-US" altLang="en-US" sz="2300" b="0" dirty="0" smtClean="0">
                <a:solidFill>
                  <a:schemeClr val="tx1"/>
                </a:solidFill>
                <a:latin typeface="Liberation Sans" panose="020B0604020202020204"/>
              </a:rPr>
              <a:t>cash </a:t>
            </a:r>
            <a:r>
              <a:rPr lang="en-US" altLang="en-US" sz="2300" b="0" dirty="0">
                <a:solidFill>
                  <a:schemeClr val="tx1"/>
                </a:solidFill>
                <a:latin typeface="Liberation Sans" panose="020B0604020202020204"/>
              </a:rPr>
              <a:t>and share dividends. </a:t>
            </a:r>
            <a:endParaRPr lang="en-US" altLang="en-US" sz="2300" b="0" dirty="0" smtClean="0">
              <a:solidFill>
                <a:schemeClr val="tx1"/>
              </a:solidFill>
              <a:latin typeface="Liberation Sans" panose="020B0604020202020204"/>
            </a:endParaRPr>
          </a:p>
          <a:p>
            <a:pPr marL="800100" lvl="1">
              <a:lnSpc>
                <a:spcPct val="125000"/>
              </a:lnSpc>
              <a:spcBef>
                <a:spcPts val="900"/>
              </a:spcBef>
              <a:buClr>
                <a:schemeClr val="tx1"/>
              </a:buClr>
              <a:buSzTx/>
              <a:buFont typeface="Wingdings" panose="05000000000000000000" pitchFamily="2" charset="2"/>
              <a:buAutoNum type="alphaLcPeriod"/>
            </a:pPr>
            <a:r>
              <a:rPr lang="en-US" altLang="en-US" sz="2300" b="0" dirty="0" smtClean="0">
                <a:solidFill>
                  <a:schemeClr val="tx1"/>
                </a:solidFill>
                <a:latin typeface="Liberation Sans" panose="020B0604020202020204"/>
              </a:rPr>
              <a:t>net </a:t>
            </a:r>
            <a:r>
              <a:rPr lang="en-US" altLang="en-US" sz="2300" b="0" dirty="0">
                <a:solidFill>
                  <a:schemeClr val="tx1"/>
                </a:solidFill>
                <a:latin typeface="Liberation Sans" panose="020B0604020202020204"/>
              </a:rPr>
              <a:t>income and net loss. </a:t>
            </a:r>
            <a:endParaRPr lang="en-US" altLang="en-US" sz="2300" b="0" dirty="0" smtClean="0">
              <a:solidFill>
                <a:schemeClr val="tx1"/>
              </a:solidFill>
              <a:latin typeface="Liberation Sans" panose="020B0604020202020204"/>
            </a:endParaRPr>
          </a:p>
          <a:p>
            <a:pPr marL="800100" lvl="1">
              <a:lnSpc>
                <a:spcPct val="125000"/>
              </a:lnSpc>
              <a:spcBef>
                <a:spcPts val="900"/>
              </a:spcBef>
              <a:buClr>
                <a:schemeClr val="tx1"/>
              </a:buClr>
              <a:buSzTx/>
              <a:buFont typeface="Wingdings" panose="05000000000000000000" pitchFamily="2" charset="2"/>
              <a:buAutoNum type="alphaLcPeriod"/>
            </a:pPr>
            <a:r>
              <a:rPr lang="en-US" altLang="en-US" sz="2300" b="0" dirty="0" smtClean="0">
                <a:solidFill>
                  <a:schemeClr val="tx1"/>
                </a:solidFill>
                <a:latin typeface="Liberation Sans" panose="020B0604020202020204"/>
              </a:rPr>
              <a:t>sales </a:t>
            </a:r>
            <a:r>
              <a:rPr lang="en-US" altLang="en-US" sz="2300" b="0" dirty="0">
                <a:solidFill>
                  <a:schemeClr val="tx1"/>
                </a:solidFill>
                <a:latin typeface="Liberation Sans" panose="020B0604020202020204"/>
              </a:rPr>
              <a:t>revenue</a:t>
            </a:r>
            <a:r>
              <a:rPr lang="en-US" altLang="en-US" sz="2300" b="0" dirty="0" smtClean="0">
                <a:solidFill>
                  <a:schemeClr val="tx1"/>
                </a:solidFill>
                <a:latin typeface="Liberation Sans" panose="020B0604020202020204"/>
              </a:rPr>
              <a:t>.</a:t>
            </a:r>
          </a:p>
          <a:p>
            <a:pPr marL="800100" lvl="1">
              <a:lnSpc>
                <a:spcPct val="125000"/>
              </a:lnSpc>
              <a:spcBef>
                <a:spcPts val="900"/>
              </a:spcBef>
              <a:buClr>
                <a:schemeClr val="tx1"/>
              </a:buClr>
              <a:buSzTx/>
              <a:buFont typeface="Wingdings" panose="05000000000000000000" pitchFamily="2" charset="2"/>
              <a:buAutoNum type="alphaLcPeriod"/>
            </a:pPr>
            <a:r>
              <a:rPr lang="en-US" altLang="en-US" sz="2300" b="0" dirty="0" smtClean="0">
                <a:solidFill>
                  <a:schemeClr val="tx1"/>
                </a:solidFill>
                <a:latin typeface="Liberation Sans" panose="020B0604020202020204"/>
              </a:rPr>
              <a:t>prior </a:t>
            </a:r>
            <a:r>
              <a:rPr lang="en-US" altLang="en-US" sz="2300" b="0" dirty="0">
                <a:solidFill>
                  <a:schemeClr val="tx1"/>
                </a:solidFill>
                <a:latin typeface="Liberation Sans" panose="020B0604020202020204"/>
              </a:rPr>
              <a:t>period adjustments. </a:t>
            </a:r>
          </a:p>
        </p:txBody>
      </p:sp>
      <p:sp>
        <p:nvSpPr>
          <p:cNvPr id="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6</a:t>
            </a:r>
            <a:endParaRPr lang="en-US" altLang="en-US" dirty="0">
              <a:latin typeface="Liberation Sans" panose="020B0604020202020204"/>
            </a:endParaRPr>
          </a:p>
        </p:txBody>
      </p:sp>
      <p:sp>
        <p:nvSpPr>
          <p:cNvPr id="12" name="Notched Right Arrow 11"/>
          <p:cNvSpPr/>
          <p:nvPr/>
        </p:nvSpPr>
        <p:spPr bwMode="auto">
          <a:xfrm>
            <a:off x="381000" y="408099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5"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1"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a:rPr>
              <a:t>Retained Earnings Statement</a:t>
            </a:r>
            <a:endParaRPr lang="en-US" altLang="en-US" sz="3200" b="1" dirty="0">
              <a:solidFill>
                <a:srgbClr val="CC0000"/>
              </a:solidFill>
              <a:latin typeface="Liberation Sans" panose="020B0604020202020204"/>
            </a:endParaRPr>
          </a:p>
        </p:txBody>
      </p:sp>
    </p:spTree>
    <p:extLst>
      <p:ext uri="{BB962C8B-B14F-4D97-AF65-F5344CB8AC3E}">
        <p14:creationId xmlns:p14="http://schemas.microsoft.com/office/powerpoint/2010/main" val="11987753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6172200" y="976952"/>
            <a:ext cx="0" cy="77718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1" name="Rectangle 10"/>
          <p:cNvSpPr/>
          <p:nvPr/>
        </p:nvSpPr>
        <p:spPr>
          <a:xfrm>
            <a:off x="6248400" y="1028581"/>
            <a:ext cx="2667000" cy="800219"/>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7</a:t>
            </a:r>
            <a:endParaRPr lang="en-US" sz="1400" b="1" i="0" dirty="0">
              <a:solidFill>
                <a:srgbClr val="FF3300"/>
              </a:solidFill>
              <a:latin typeface="Liberation Sans" panose="020B0604020202020204"/>
            </a:endParaRPr>
          </a:p>
          <a:p>
            <a:pPr algn="l"/>
            <a:r>
              <a:rPr lang="en-US" sz="1400" b="1" dirty="0">
                <a:latin typeface="Liberation Sans" panose="020B0604020202020204"/>
              </a:rPr>
              <a:t>Prepare and analyze a comprehensive equity </a:t>
            </a:r>
            <a:r>
              <a:rPr lang="en-US" sz="1400" b="1" dirty="0" smtClean="0">
                <a:latin typeface="Liberation Sans" panose="020B0604020202020204"/>
              </a:rPr>
              <a:t>section.</a:t>
            </a:r>
            <a:endParaRPr lang="en-US" sz="1400" b="1" dirty="0">
              <a:latin typeface="Liberation Sans" panose="020B0604020202020204"/>
            </a:endParaRPr>
          </a:p>
        </p:txBody>
      </p:sp>
      <p:sp>
        <p:nvSpPr>
          <p:cNvPr id="9" name="TextBox 8"/>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latin typeface="Liberation Sans" panose="020B0604020202020204"/>
              </a:rPr>
              <a:t>Statement </a:t>
            </a:r>
            <a:r>
              <a:rPr lang="en-US" altLang="en-US" dirty="0">
                <a:latin typeface="Liberation Sans" panose="020B0604020202020204"/>
              </a:rPr>
              <a:t>Presentation and </a:t>
            </a:r>
            <a:r>
              <a:rPr lang="en-US" altLang="en-US" dirty="0" smtClean="0">
                <a:latin typeface="Liberation Sans" panose="020B0604020202020204"/>
              </a:rPr>
              <a:t>Analysis</a:t>
            </a:r>
            <a:endParaRPr lang="en-US" altLang="en-US" dirty="0">
              <a:latin typeface="Liberation Sans" panose="020B0604020202020204"/>
            </a:endParaRPr>
          </a:p>
        </p:txBody>
      </p:sp>
      <p:sp>
        <p:nvSpPr>
          <p:cNvPr id="10" name="TextBox 9"/>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latin typeface="Liberation Sans" panose="020B0604020202020204"/>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
        <p:nvSpPr>
          <p:cNvPr id="13" name="Rectangle 2"/>
          <p:cNvSpPr>
            <a:spLocks noChangeArrowheads="1"/>
          </p:cNvSpPr>
          <p:nvPr/>
        </p:nvSpPr>
        <p:spPr bwMode="auto">
          <a:xfrm>
            <a:off x="609600" y="12954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30000"/>
              </a:spcBef>
            </a:pPr>
            <a:r>
              <a:rPr lang="en-US" altLang="en-US" sz="2800" b="1" dirty="0" smtClean="0">
                <a:solidFill>
                  <a:srgbClr val="CC0000"/>
                </a:solidFill>
                <a:latin typeface="Liberation Sans" panose="020B0604020202020204"/>
              </a:rPr>
              <a:t>Presentation</a:t>
            </a:r>
            <a:endParaRPr lang="en-US" altLang="en-US" sz="2800" b="1" dirty="0">
              <a:solidFill>
                <a:srgbClr val="CC0000"/>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774112" y="1981200"/>
            <a:ext cx="7607888" cy="4344962"/>
          </a:xfrm>
          <a:prstGeom prst="rect">
            <a:avLst/>
          </a:prstGeom>
          <a:noFill/>
          <a:ln w="19050" cap="sq">
            <a:solidFill>
              <a:schemeClr val="tx1"/>
            </a:solidFill>
            <a:miter lim="800000"/>
            <a:headEnd type="none" w="sm" len="sm"/>
            <a:tailEnd type="none" w="sm" len="sm"/>
          </a:ln>
          <a:effectLst/>
        </p:spPr>
      </p:pic>
      <p:sp>
        <p:nvSpPr>
          <p:cNvPr id="16" name="Text Box 4"/>
          <p:cNvSpPr txBox="1">
            <a:spLocks noChangeArrowheads="1"/>
          </p:cNvSpPr>
          <p:nvPr/>
        </p:nvSpPr>
        <p:spPr bwMode="auto">
          <a:xfrm>
            <a:off x="990600" y="6359999"/>
            <a:ext cx="29718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altLang="en-US" sz="1200" b="1" dirty="0">
                <a:latin typeface="Liberation Sans" panose="020B0604020202020204"/>
              </a:rPr>
              <a:t>Illustration </a:t>
            </a:r>
            <a:r>
              <a:rPr lang="en-US" altLang="en-US" sz="1200" b="1" dirty="0" smtClean="0">
                <a:latin typeface="Liberation Sans" panose="020B0604020202020204"/>
              </a:rPr>
              <a:t>11-25</a:t>
            </a:r>
          </a:p>
          <a:p>
            <a:pPr algn="l">
              <a:spcBef>
                <a:spcPts val="0"/>
              </a:spcBef>
            </a:pPr>
            <a:r>
              <a:rPr lang="en-US" altLang="en-US" sz="1200" dirty="0" smtClean="0">
                <a:latin typeface="Liberation Sans" panose="020B0604020202020204"/>
              </a:rPr>
              <a:t>Comprehensive equity section</a:t>
            </a:r>
            <a:endParaRPr lang="en-US" altLang="en-US" sz="1200"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60" name="Rectangle 8"/>
          <p:cNvSpPr>
            <a:spLocks noChangeArrowheads="1"/>
          </p:cNvSpPr>
          <p:nvPr/>
        </p:nvSpPr>
        <p:spPr bwMode="auto">
          <a:xfrm>
            <a:off x="609600" y="1905000"/>
            <a:ext cx="7924800" cy="20862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pPr>
            <a:r>
              <a:rPr lang="en-US" altLang="en-US" sz="2200" dirty="0">
                <a:latin typeface="Liberation Sans"/>
              </a:rPr>
              <a:t>Carrefour’s beginning-of-the-year and end-of-the-year ordinary shareholders’ equity were €8,047 and €8,597 million, respectively. Its net income was €1,263 million, and no preference shares were outstanding. The return on ordinary shareholders’ equity is computed as follows.</a:t>
            </a:r>
          </a:p>
        </p:txBody>
      </p:sp>
      <p:sp>
        <p:nvSpPr>
          <p:cNvPr id="228361"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20787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r>
              <a:rPr lang="en-US" altLang="en-US" sz="3200" i="0" dirty="0">
                <a:solidFill>
                  <a:schemeClr val="tx2">
                    <a:lumMod val="75000"/>
                  </a:schemeClr>
                </a:solidFill>
                <a:latin typeface="Liberation Sans"/>
              </a:rPr>
              <a:t>Statement Presentation and Analysis</a:t>
            </a:r>
          </a:p>
        </p:txBody>
      </p:sp>
      <p:sp>
        <p:nvSpPr>
          <p:cNvPr id="228363" name="Text Box 4"/>
          <p:cNvSpPr txBox="1">
            <a:spLocks noChangeArrowheads="1"/>
          </p:cNvSpPr>
          <p:nvPr/>
        </p:nvSpPr>
        <p:spPr bwMode="auto">
          <a:xfrm>
            <a:off x="609600" y="1309688"/>
            <a:ext cx="81534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buSzPct val="80000"/>
            </a:pPr>
            <a:r>
              <a:rPr lang="en-US" altLang="en-US" sz="2800" b="1" dirty="0">
                <a:solidFill>
                  <a:srgbClr val="CC0000"/>
                </a:solidFill>
                <a:latin typeface="Liberation Sans"/>
              </a:rPr>
              <a:t>Analysis</a:t>
            </a:r>
          </a:p>
        </p:txBody>
      </p:sp>
      <p:pic>
        <p:nvPicPr>
          <p:cNvPr id="2" name="Picture 1"/>
          <p:cNvPicPr>
            <a:picLocks noChangeAspect="1"/>
          </p:cNvPicPr>
          <p:nvPr/>
        </p:nvPicPr>
        <p:blipFill>
          <a:blip r:embed="rId3"/>
          <a:stretch>
            <a:fillRect/>
          </a:stretch>
        </p:blipFill>
        <p:spPr>
          <a:xfrm>
            <a:off x="304800" y="4267200"/>
            <a:ext cx="8534400" cy="1603053"/>
          </a:xfrm>
          <a:prstGeom prst="rect">
            <a:avLst/>
          </a:prstGeom>
        </p:spPr>
      </p:pic>
      <p:sp>
        <p:nvSpPr>
          <p:cNvPr id="3" name="Rectangle 2"/>
          <p:cNvSpPr/>
          <p:nvPr/>
        </p:nvSpPr>
        <p:spPr>
          <a:xfrm>
            <a:off x="262408" y="5901208"/>
            <a:ext cx="45720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sz="1200" b="1" dirty="0">
                <a:latin typeface="Liberation Sans" panose="020B0604020202020204"/>
              </a:rPr>
              <a:t>Illustration 11-27 </a:t>
            </a:r>
            <a:endParaRPr lang="en-US" sz="1200" b="1" dirty="0" smtClean="0">
              <a:latin typeface="Liberation Sans" panose="020B0604020202020204"/>
            </a:endParaRPr>
          </a:p>
          <a:p>
            <a:pPr algn="l">
              <a:spcBef>
                <a:spcPts val="0"/>
              </a:spcBef>
            </a:pPr>
            <a:r>
              <a:rPr lang="en-US" sz="1200" dirty="0" smtClean="0">
                <a:latin typeface="Liberation Sans" panose="020B0604020202020204"/>
              </a:rPr>
              <a:t>Return </a:t>
            </a:r>
            <a:r>
              <a:rPr lang="en-US" sz="1200" dirty="0">
                <a:latin typeface="Liberation Sans" panose="020B0604020202020204"/>
              </a:rPr>
              <a:t>on ordinary shareholders’ equity and </a:t>
            </a:r>
            <a:r>
              <a:rPr lang="en-US" sz="1200" dirty="0" smtClean="0">
                <a:latin typeface="Liberation Sans" panose="020B0604020202020204"/>
              </a:rPr>
              <a:t>computation</a:t>
            </a:r>
            <a:endParaRPr lang="en-US" sz="1200" dirty="0">
              <a:latin typeface="Liberation Sans" panose="020B0604020202020204"/>
            </a:endParaRPr>
          </a:p>
        </p:txBody>
      </p:sp>
      <p:sp>
        <p:nvSpPr>
          <p:cNvPr id="4" name="Rectangle 3"/>
          <p:cNvSpPr/>
          <p:nvPr/>
        </p:nvSpPr>
        <p:spPr bwMode="auto">
          <a:xfrm>
            <a:off x="762000" y="5257800"/>
            <a:ext cx="1600200" cy="4572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Rectangle 4"/>
          <p:cNvSpPr/>
          <p:nvPr/>
        </p:nvSpPr>
        <p:spPr bwMode="auto">
          <a:xfrm>
            <a:off x="3429000" y="5208050"/>
            <a:ext cx="1905000"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 name="Rectangle 5"/>
          <p:cNvSpPr/>
          <p:nvPr/>
        </p:nvSpPr>
        <p:spPr bwMode="auto">
          <a:xfrm>
            <a:off x="3429000" y="5492456"/>
            <a:ext cx="1905000" cy="254259"/>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ectangle 6"/>
          <p:cNvSpPr/>
          <p:nvPr/>
        </p:nvSpPr>
        <p:spPr bwMode="auto">
          <a:xfrm>
            <a:off x="7010400" y="5344972"/>
            <a:ext cx="914400" cy="285214"/>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685799" y="1247798"/>
            <a:ext cx="8305801" cy="4051109"/>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15000"/>
              </a:lnSpc>
              <a:spcBef>
                <a:spcPts val="1200"/>
              </a:spcBef>
              <a:tabLst>
                <a:tab pos="342900" algn="l"/>
                <a:tab pos="1943100" algn="l"/>
                <a:tab pos="5886450" algn="ctr"/>
                <a:tab pos="7369175" algn="ctr"/>
              </a:tabLst>
            </a:pPr>
            <a:r>
              <a:rPr lang="en-US" sz="1900" dirty="0">
                <a:solidFill>
                  <a:schemeClr val="bg2"/>
                </a:solidFill>
                <a:latin typeface="Liberation Sans" panose="020B0604020202020204" pitchFamily="34" charset="0"/>
              </a:rPr>
              <a:t>On January 1, 2017, Busan Ltd. purchased 2,000,000 treasury shares. </a:t>
            </a:r>
            <a:r>
              <a:rPr lang="en-US" sz="1900" dirty="0" smtClean="0">
                <a:solidFill>
                  <a:schemeClr val="bg2"/>
                </a:solidFill>
                <a:latin typeface="Liberation Sans" panose="020B0604020202020204" pitchFamily="34" charset="0"/>
              </a:rPr>
              <a:t>Other information </a:t>
            </a:r>
            <a:r>
              <a:rPr lang="en-US" sz="1900" dirty="0">
                <a:solidFill>
                  <a:schemeClr val="bg2"/>
                </a:solidFill>
                <a:latin typeface="Liberation Sans" panose="020B0604020202020204" pitchFamily="34" charset="0"/>
              </a:rPr>
              <a:t>regarding Busan is </a:t>
            </a:r>
            <a:r>
              <a:rPr lang="en-US" sz="1900" dirty="0" smtClean="0">
                <a:solidFill>
                  <a:schemeClr val="bg2"/>
                </a:solidFill>
                <a:latin typeface="Liberation Sans" panose="020B0604020202020204" pitchFamily="34" charset="0"/>
              </a:rPr>
              <a:t>provided. </a:t>
            </a:r>
            <a:r>
              <a:rPr lang="en-US" sz="1900" dirty="0">
                <a:solidFill>
                  <a:schemeClr val="bg2"/>
                </a:solidFill>
                <a:latin typeface="Liberation Sans" panose="020B0604020202020204" pitchFamily="34" charset="0"/>
              </a:rPr>
              <a:t>(All amounts in thousands</a:t>
            </a:r>
            <a:r>
              <a:rPr lang="en-US" sz="1900" dirty="0" smtClean="0">
                <a:solidFill>
                  <a:schemeClr val="bg2"/>
                </a:solidFill>
                <a:latin typeface="Liberation Sans" panose="020B0604020202020204" pitchFamily="34" charset="0"/>
              </a:rPr>
              <a:t>.)</a:t>
            </a:r>
          </a:p>
          <a:p>
            <a:pPr algn="l">
              <a:lnSpc>
                <a:spcPct val="115000"/>
              </a:lnSpc>
              <a:spcBef>
                <a:spcPts val="1200"/>
              </a:spcBef>
              <a:tabLst>
                <a:tab pos="342900" algn="l"/>
                <a:tab pos="1943100" algn="l"/>
                <a:tab pos="5946775" algn="ctr"/>
                <a:tab pos="7429500" algn="ctr"/>
              </a:tabLst>
            </a:pPr>
            <a:r>
              <a:rPr lang="en-US" sz="1900" dirty="0" smtClean="0">
                <a:solidFill>
                  <a:schemeClr val="bg2"/>
                </a:solidFill>
                <a:latin typeface="Liberation Sans" panose="020B0604020202020204" pitchFamily="34" charset="0"/>
              </a:rPr>
              <a:t> 			2016 	2017 </a:t>
            </a:r>
          </a:p>
          <a:p>
            <a:pPr algn="l">
              <a:lnSpc>
                <a:spcPct val="115000"/>
              </a:lnSpc>
              <a:spcBef>
                <a:spcPct val="20000"/>
              </a:spcBef>
              <a:tabLst>
                <a:tab pos="6454775" algn="r"/>
                <a:tab pos="7945438" algn="r"/>
              </a:tabLst>
            </a:pPr>
            <a:r>
              <a:rPr lang="en-US" sz="1900" dirty="0" smtClean="0">
                <a:solidFill>
                  <a:schemeClr val="bg2"/>
                </a:solidFill>
                <a:latin typeface="Liberation Sans" panose="020B0604020202020204" pitchFamily="34" charset="0"/>
              </a:rPr>
              <a:t>Net </a:t>
            </a:r>
            <a:r>
              <a:rPr lang="en-US" sz="1900" dirty="0">
                <a:solidFill>
                  <a:schemeClr val="bg2"/>
                </a:solidFill>
                <a:latin typeface="Liberation Sans" panose="020B0604020202020204" pitchFamily="34" charset="0"/>
              </a:rPr>
              <a:t>income </a:t>
            </a:r>
            <a:r>
              <a:rPr lang="en-US" sz="1900" dirty="0" smtClean="0">
                <a:solidFill>
                  <a:schemeClr val="bg2"/>
                </a:solidFill>
                <a:latin typeface="Liberation Sans" panose="020B0604020202020204" pitchFamily="34" charset="0"/>
              </a:rPr>
              <a:t>	₩110,000 	₩110,000 </a:t>
            </a:r>
          </a:p>
          <a:p>
            <a:pPr algn="l">
              <a:lnSpc>
                <a:spcPct val="115000"/>
              </a:lnSpc>
              <a:spcBef>
                <a:spcPct val="20000"/>
              </a:spcBef>
              <a:tabLst>
                <a:tab pos="6454775" algn="r"/>
                <a:tab pos="7945438" algn="r"/>
              </a:tabLst>
            </a:pPr>
            <a:r>
              <a:rPr lang="en-US" sz="1900" dirty="0" smtClean="0">
                <a:solidFill>
                  <a:schemeClr val="bg2"/>
                </a:solidFill>
                <a:latin typeface="Liberation Sans" panose="020B0604020202020204" pitchFamily="34" charset="0"/>
              </a:rPr>
              <a:t>Dividends </a:t>
            </a:r>
            <a:r>
              <a:rPr lang="en-US" sz="1900" dirty="0">
                <a:solidFill>
                  <a:schemeClr val="bg2"/>
                </a:solidFill>
                <a:latin typeface="Liberation Sans" panose="020B0604020202020204" pitchFamily="34" charset="0"/>
              </a:rPr>
              <a:t>on preference shares </a:t>
            </a:r>
            <a:r>
              <a:rPr lang="en-US" sz="1900" dirty="0" smtClean="0">
                <a:solidFill>
                  <a:schemeClr val="bg2"/>
                </a:solidFill>
                <a:latin typeface="Liberation Sans" panose="020B0604020202020204" pitchFamily="34" charset="0"/>
              </a:rPr>
              <a:t>	₩10,000 	₩10,000 </a:t>
            </a:r>
          </a:p>
          <a:p>
            <a:pPr algn="l">
              <a:lnSpc>
                <a:spcPct val="115000"/>
              </a:lnSpc>
              <a:spcBef>
                <a:spcPct val="20000"/>
              </a:spcBef>
              <a:tabLst>
                <a:tab pos="6454775" algn="r"/>
                <a:tab pos="7945438" algn="r"/>
              </a:tabLst>
            </a:pPr>
            <a:r>
              <a:rPr lang="en-US" sz="1900" dirty="0" smtClean="0">
                <a:solidFill>
                  <a:schemeClr val="bg2"/>
                </a:solidFill>
                <a:latin typeface="Liberation Sans" panose="020B0604020202020204" pitchFamily="34" charset="0"/>
              </a:rPr>
              <a:t>Dividends </a:t>
            </a:r>
            <a:r>
              <a:rPr lang="en-US" sz="1900" dirty="0">
                <a:solidFill>
                  <a:schemeClr val="bg2"/>
                </a:solidFill>
                <a:latin typeface="Liberation Sans" panose="020B0604020202020204" pitchFamily="34" charset="0"/>
              </a:rPr>
              <a:t>on ordinary shares </a:t>
            </a:r>
            <a:r>
              <a:rPr lang="en-US" sz="1900" dirty="0" smtClean="0">
                <a:solidFill>
                  <a:schemeClr val="bg2"/>
                </a:solidFill>
                <a:latin typeface="Liberation Sans" panose="020B0604020202020204" pitchFamily="34" charset="0"/>
              </a:rPr>
              <a:t>	₩2,000 	₩1,600 </a:t>
            </a:r>
          </a:p>
          <a:p>
            <a:pPr algn="l">
              <a:lnSpc>
                <a:spcPct val="115000"/>
              </a:lnSpc>
              <a:spcBef>
                <a:spcPct val="20000"/>
              </a:spcBef>
              <a:tabLst>
                <a:tab pos="6454775" algn="r"/>
                <a:tab pos="8059738" algn="r"/>
              </a:tabLst>
            </a:pPr>
            <a:r>
              <a:rPr lang="en-US" sz="1900" dirty="0" smtClean="0">
                <a:solidFill>
                  <a:schemeClr val="bg2"/>
                </a:solidFill>
                <a:latin typeface="Liberation Sans" panose="020B0604020202020204" pitchFamily="34" charset="0"/>
              </a:rPr>
              <a:t>Ordinary </a:t>
            </a:r>
            <a:r>
              <a:rPr lang="en-US" sz="1900" dirty="0">
                <a:solidFill>
                  <a:schemeClr val="bg2"/>
                </a:solidFill>
                <a:latin typeface="Liberation Sans" panose="020B0604020202020204" pitchFamily="34" charset="0"/>
              </a:rPr>
              <a:t>shareholders’ equity, beginning of year </a:t>
            </a:r>
            <a:r>
              <a:rPr lang="en-US" sz="1900" dirty="0" smtClean="0">
                <a:solidFill>
                  <a:schemeClr val="bg2"/>
                </a:solidFill>
                <a:latin typeface="Liberation Sans" panose="020B0604020202020204" pitchFamily="34" charset="0"/>
              </a:rPr>
              <a:t>	₩500,000 	₩400,000</a:t>
            </a:r>
            <a:r>
              <a:rPr lang="en-US" sz="1900" dirty="0">
                <a:solidFill>
                  <a:schemeClr val="bg2"/>
                </a:solidFill>
                <a:latin typeface="Liberation Sans" panose="020B0604020202020204" pitchFamily="34" charset="0"/>
              </a:rPr>
              <a:t>* </a:t>
            </a:r>
            <a:endParaRPr lang="en-US" sz="1900" dirty="0" smtClean="0">
              <a:solidFill>
                <a:schemeClr val="bg2"/>
              </a:solidFill>
              <a:latin typeface="Liberation Sans" panose="020B0604020202020204" pitchFamily="34" charset="0"/>
            </a:endParaRPr>
          </a:p>
          <a:p>
            <a:pPr algn="l">
              <a:lnSpc>
                <a:spcPct val="115000"/>
              </a:lnSpc>
              <a:spcBef>
                <a:spcPct val="20000"/>
              </a:spcBef>
              <a:tabLst>
                <a:tab pos="6454775" algn="r"/>
                <a:tab pos="7945438" algn="r"/>
              </a:tabLst>
            </a:pPr>
            <a:r>
              <a:rPr lang="en-US" sz="1900" dirty="0" smtClean="0">
                <a:solidFill>
                  <a:schemeClr val="bg2"/>
                </a:solidFill>
                <a:latin typeface="Liberation Sans" panose="020B0604020202020204" pitchFamily="34" charset="0"/>
              </a:rPr>
              <a:t>Ordinary </a:t>
            </a:r>
            <a:r>
              <a:rPr lang="en-US" sz="1900" dirty="0">
                <a:solidFill>
                  <a:schemeClr val="bg2"/>
                </a:solidFill>
                <a:latin typeface="Liberation Sans" panose="020B0604020202020204" pitchFamily="34" charset="0"/>
              </a:rPr>
              <a:t>shareholders’ equity, end of </a:t>
            </a:r>
            <a:r>
              <a:rPr lang="en-US" sz="1900" dirty="0" smtClean="0">
                <a:solidFill>
                  <a:schemeClr val="bg2"/>
                </a:solidFill>
                <a:latin typeface="Liberation Sans" panose="020B0604020202020204" pitchFamily="34" charset="0"/>
              </a:rPr>
              <a:t>year 	₩500,000	₩400,000 </a:t>
            </a:r>
          </a:p>
          <a:p>
            <a:pPr algn="l">
              <a:lnSpc>
                <a:spcPct val="115000"/>
              </a:lnSpc>
              <a:spcBef>
                <a:spcPct val="20000"/>
              </a:spcBef>
              <a:tabLst>
                <a:tab pos="6454775" algn="r"/>
                <a:tab pos="7945438" algn="r"/>
              </a:tabLst>
            </a:pPr>
            <a:r>
              <a:rPr lang="en-US" sz="1600" dirty="0">
                <a:solidFill>
                  <a:schemeClr val="bg2"/>
                </a:solidFill>
                <a:latin typeface="Liberation Sans" panose="020B0604020202020204" pitchFamily="34" charset="0"/>
              </a:rPr>
              <a:t>*Adjusted for purchase of treasury shares. </a:t>
            </a:r>
            <a:endParaRPr lang="en-US" sz="1600" dirty="0" smtClean="0">
              <a:solidFill>
                <a:schemeClr val="bg2"/>
              </a:solidFill>
              <a:latin typeface="Liberation Sans" panose="020B0604020202020204" pitchFamily="34" charset="0"/>
            </a:endParaRPr>
          </a:p>
          <a:p>
            <a:pPr algn="l">
              <a:lnSpc>
                <a:spcPct val="115000"/>
              </a:lnSpc>
              <a:spcBef>
                <a:spcPts val="1200"/>
              </a:spcBef>
              <a:tabLst>
                <a:tab pos="6454775" algn="r"/>
                <a:tab pos="7945438" algn="r"/>
              </a:tabLst>
            </a:pPr>
            <a:r>
              <a:rPr lang="en-US" sz="1900" dirty="0" smtClean="0">
                <a:solidFill>
                  <a:schemeClr val="bg2"/>
                </a:solidFill>
                <a:latin typeface="Liberation Sans" panose="020B0604020202020204" pitchFamily="34" charset="0"/>
              </a:rPr>
              <a:t>Compute return </a:t>
            </a:r>
            <a:r>
              <a:rPr lang="en-US" sz="1900" dirty="0">
                <a:solidFill>
                  <a:schemeClr val="bg2"/>
                </a:solidFill>
                <a:latin typeface="Liberation Sans" panose="020B0604020202020204" pitchFamily="34" charset="0"/>
              </a:rPr>
              <a:t>on ordinary shareholders’ equity for each </a:t>
            </a:r>
            <a:r>
              <a:rPr lang="en-US" sz="1900" dirty="0" smtClean="0">
                <a:solidFill>
                  <a:schemeClr val="bg2"/>
                </a:solidFill>
                <a:latin typeface="Liberation Sans" panose="020B0604020202020204" pitchFamily="34" charset="0"/>
              </a:rPr>
              <a:t>year.</a:t>
            </a:r>
            <a:endParaRPr lang="en-US" sz="1900" dirty="0">
              <a:solidFill>
                <a:schemeClr val="bg2"/>
              </a:solidFill>
              <a:latin typeface="Liberation Sans" panose="020B0604020202020204" pitchFamily="34" charset="0"/>
            </a:endParaRPr>
          </a:p>
        </p:txBody>
      </p:sp>
      <p:sp>
        <p:nvSpPr>
          <p:cNvPr id="32" name="TextBox 31"/>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latin typeface="Liberation Sans" panose="020B0604020202020204"/>
              </a:rPr>
              <a:t>&gt;</a:t>
            </a:r>
            <a:endParaRPr lang="en-US" altLang="en-US" dirty="0">
              <a:solidFill>
                <a:schemeClr val="accent3"/>
              </a:solidFill>
              <a:latin typeface="Liberation Sans" panose="020B0604020202020204"/>
            </a:endParaRPr>
          </a:p>
        </p:txBody>
      </p:sp>
      <p:sp>
        <p:nvSpPr>
          <p:cNvPr id="33" name="TextBox 3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latin typeface="Liberation Sans" panose="020B0604020202020204"/>
              </a:rPr>
              <a:t>DO IT!</a:t>
            </a:r>
            <a:endParaRPr lang="en-US" sz="3100" dirty="0">
              <a:latin typeface="Liberation Sans" panose="020B0604020202020204"/>
            </a:endParaRP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cxnSp>
        <p:nvCxnSpPr>
          <p:cNvPr id="3" name="Straight Connector 2"/>
          <p:cNvCxnSpPr/>
          <p:nvPr/>
        </p:nvCxnSpPr>
        <p:spPr bwMode="auto">
          <a:xfrm flipH="1">
            <a:off x="6096000" y="2438400"/>
            <a:ext cx="11430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9" name="Straight Connector 8"/>
          <p:cNvCxnSpPr/>
          <p:nvPr/>
        </p:nvCxnSpPr>
        <p:spPr bwMode="auto">
          <a:xfrm flipH="1">
            <a:off x="7601832" y="2438400"/>
            <a:ext cx="1143000" cy="0"/>
          </a:xfrm>
          <a:prstGeom prst="line">
            <a:avLst/>
          </a:prstGeom>
          <a:solidFill>
            <a:schemeClr val="accent1"/>
          </a:solidFill>
          <a:ln w="12700" cap="sq" cmpd="sng" algn="ctr">
            <a:solidFill>
              <a:schemeClr val="tx1"/>
            </a:solidFill>
            <a:prstDash val="solid"/>
            <a:round/>
            <a:headEnd type="none" w="sm" len="sm"/>
            <a:tailEnd type="none" w="sm" len="sm"/>
          </a:ln>
          <a:effectLst/>
        </p:spPr>
      </p:cxnSp>
      <p:pic>
        <p:nvPicPr>
          <p:cNvPr id="4" name="Picture 3"/>
          <p:cNvPicPr>
            <a:picLocks noChangeAspect="1"/>
          </p:cNvPicPr>
          <p:nvPr/>
        </p:nvPicPr>
        <p:blipFill>
          <a:blip r:embed="rId3"/>
          <a:stretch>
            <a:fillRect/>
          </a:stretch>
        </p:blipFill>
        <p:spPr>
          <a:xfrm>
            <a:off x="883345" y="5334000"/>
            <a:ext cx="7422455" cy="1178900"/>
          </a:xfrm>
          <a:prstGeom prst="rect">
            <a:avLst/>
          </a:prstGeom>
        </p:spPr>
      </p:pic>
      <p:sp>
        <p:nvSpPr>
          <p:cNvPr id="11" name="Rectangle 10"/>
          <p:cNvSpPr/>
          <p:nvPr/>
        </p:nvSpPr>
        <p:spPr bwMode="auto">
          <a:xfrm>
            <a:off x="898948" y="5791200"/>
            <a:ext cx="2834852" cy="283885"/>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 name="Rectangle 11"/>
          <p:cNvSpPr/>
          <p:nvPr/>
        </p:nvSpPr>
        <p:spPr bwMode="auto">
          <a:xfrm>
            <a:off x="896232" y="6133499"/>
            <a:ext cx="2834852" cy="3435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12"/>
          <p:cNvSpPr/>
          <p:nvPr/>
        </p:nvSpPr>
        <p:spPr bwMode="auto">
          <a:xfrm>
            <a:off x="3948430" y="5943600"/>
            <a:ext cx="616946" cy="283885"/>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 name="Rectangle 13"/>
          <p:cNvSpPr/>
          <p:nvPr/>
        </p:nvSpPr>
        <p:spPr bwMode="auto">
          <a:xfrm>
            <a:off x="4621204" y="5791200"/>
            <a:ext cx="2834852" cy="283885"/>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5" name="Rectangle 14"/>
          <p:cNvSpPr/>
          <p:nvPr/>
        </p:nvSpPr>
        <p:spPr bwMode="auto">
          <a:xfrm>
            <a:off x="4618488" y="6133499"/>
            <a:ext cx="2834852" cy="3435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 name="Rectangle 15"/>
          <p:cNvSpPr/>
          <p:nvPr/>
        </p:nvSpPr>
        <p:spPr bwMode="auto">
          <a:xfrm>
            <a:off x="7670686" y="5943600"/>
            <a:ext cx="616946" cy="283885"/>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865014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1" name="Rectangle 7"/>
          <p:cNvSpPr>
            <a:spLocks noChangeArrowheads="1"/>
          </p:cNvSpPr>
          <p:nvPr/>
        </p:nvSpPr>
        <p:spPr bwMode="auto">
          <a:xfrm>
            <a:off x="533400" y="5284214"/>
            <a:ext cx="8229600"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altLang="en-US" sz="2100" dirty="0">
                <a:latin typeface="Liberation Sans" panose="020B0604020202020204"/>
              </a:rPr>
              <a:t>When a statement of changes in equity is presented, a retained earnings statement is not </a:t>
            </a:r>
            <a:r>
              <a:rPr lang="en-US" altLang="en-US" sz="2100" dirty="0" smtClean="0">
                <a:latin typeface="Liberation Sans" panose="020B0604020202020204"/>
              </a:rPr>
              <a:t>necessary.</a:t>
            </a:r>
            <a:endParaRPr lang="en-US" altLang="en-US" sz="2100" dirty="0">
              <a:latin typeface="Liberation Sans" panose="020B0604020202020204"/>
            </a:endParaRPr>
          </a:p>
        </p:txBody>
      </p:sp>
      <p:cxnSp>
        <p:nvCxnSpPr>
          <p:cNvPr id="8" name="Straight Connector 7"/>
          <p:cNvCxnSpPr/>
          <p:nvPr/>
        </p:nvCxnSpPr>
        <p:spPr bwMode="auto">
          <a:xfrm>
            <a:off x="5867400" y="971773"/>
            <a:ext cx="0" cy="855859"/>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Rectangle 8"/>
          <p:cNvSpPr>
            <a:spLocks noChangeArrowheads="1"/>
          </p:cNvSpPr>
          <p:nvPr/>
        </p:nvSpPr>
        <p:spPr bwMode="auto">
          <a:xfrm>
            <a:off x="290286" y="420253"/>
            <a:ext cx="2605314" cy="628888"/>
          </a:xfrm>
          <a:prstGeom prst="rect">
            <a:avLst/>
          </a:prstGeom>
          <a:solidFill>
            <a:srgbClr val="FF6600"/>
          </a:solidFill>
          <a:ln>
            <a:noFill/>
          </a:ln>
          <a:effectLst/>
        </p:spPr>
        <p:txBody>
          <a:bodyPr wrap="none" lIns="86493" tIns="43247" rIns="86493" bIns="43247" anchor="ctr"/>
          <a:lstStyle/>
          <a:p>
            <a:r>
              <a:rPr lang="en-US" altLang="en-US" sz="2400" b="1" i="0" dirty="0" smtClean="0">
                <a:solidFill>
                  <a:schemeClr val="accent3"/>
                </a:solidFill>
                <a:latin typeface="Liberation Sans" panose="020B0604020202020204"/>
              </a:rPr>
              <a:t>APPENDIX 11A</a:t>
            </a:r>
            <a:endParaRPr lang="en-US" altLang="en-US" sz="2400" b="1" i="0" dirty="0">
              <a:solidFill>
                <a:schemeClr val="accent3"/>
              </a:solidFill>
              <a:latin typeface="Liberation Sans" panose="020B0604020202020204"/>
            </a:endParaRPr>
          </a:p>
        </p:txBody>
      </p:sp>
      <p:sp>
        <p:nvSpPr>
          <p:cNvPr id="10" name="Rectangle 5"/>
          <p:cNvSpPr>
            <a:spLocks noChangeArrowheads="1"/>
          </p:cNvSpPr>
          <p:nvPr/>
        </p:nvSpPr>
        <p:spPr bwMode="auto">
          <a:xfrm>
            <a:off x="2895600" y="421511"/>
            <a:ext cx="5978856" cy="634306"/>
          </a:xfrm>
          <a:prstGeom prst="rect">
            <a:avLst/>
          </a:prstGeom>
          <a:solidFill>
            <a:srgbClr val="0000BF"/>
          </a:solidFill>
          <a:ln>
            <a:noFill/>
          </a:ln>
          <a:effectLst/>
        </p:spPr>
        <p:txBody>
          <a:bodyPr wrap="square" lIns="86493" tIns="27432" rIns="86493" bIns="43247" anchor="ctr"/>
          <a:lstStyle/>
          <a:p>
            <a:pPr marL="53975" algn="l"/>
            <a:r>
              <a:rPr lang="en-US" sz="2800" b="1" dirty="0" smtClean="0">
                <a:solidFill>
                  <a:schemeClr val="accent3"/>
                </a:solidFill>
                <a:latin typeface="Liberation Sans" panose="020B0604020202020204"/>
              </a:rPr>
              <a:t>Statement of Changes in Equity</a:t>
            </a:r>
            <a:endParaRPr lang="en-US" sz="2800" b="1" i="0" dirty="0">
              <a:solidFill>
                <a:schemeClr val="accent3"/>
              </a:solidFill>
              <a:latin typeface="Liberation Sans" panose="020B0604020202020204"/>
            </a:endParaRPr>
          </a:p>
        </p:txBody>
      </p:sp>
      <p:sp>
        <p:nvSpPr>
          <p:cNvPr id="11" name="Rectangle 10"/>
          <p:cNvSpPr/>
          <p:nvPr/>
        </p:nvSpPr>
        <p:spPr>
          <a:xfrm>
            <a:off x="5943600" y="1104781"/>
            <a:ext cx="2930856" cy="800219"/>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8</a:t>
            </a:r>
            <a:endParaRPr lang="en-US" sz="1400" b="1" i="0" dirty="0">
              <a:solidFill>
                <a:srgbClr val="FF3300"/>
              </a:solidFill>
              <a:latin typeface="Liberation Sans" panose="020B0604020202020204"/>
            </a:endParaRPr>
          </a:p>
          <a:p>
            <a:pPr algn="l"/>
            <a:r>
              <a:rPr lang="en-US" sz="1400" b="1" dirty="0">
                <a:latin typeface="Liberation Sans" panose="020B0604020202020204"/>
              </a:rPr>
              <a:t>Describe the use and content of the statement of changes in equity.</a:t>
            </a:r>
          </a:p>
        </p:txBody>
      </p:sp>
      <p:pic>
        <p:nvPicPr>
          <p:cNvPr id="2" name="Picture 1"/>
          <p:cNvPicPr>
            <a:picLocks noChangeAspect="1"/>
          </p:cNvPicPr>
          <p:nvPr/>
        </p:nvPicPr>
        <p:blipFill>
          <a:blip r:embed="rId3"/>
          <a:stretch>
            <a:fillRect/>
          </a:stretch>
        </p:blipFill>
        <p:spPr>
          <a:xfrm>
            <a:off x="290286" y="2057400"/>
            <a:ext cx="8584170" cy="3013648"/>
          </a:xfrm>
          <a:prstGeom prst="rect">
            <a:avLst/>
          </a:prstGeom>
          <a:noFill/>
          <a:ln w="19050" cap="sq" algn="ctr">
            <a:solidFill>
              <a:schemeClr val="tx1"/>
            </a:solidFill>
            <a:miter lim="800000"/>
            <a:headEnd type="none" w="sm" len="sm"/>
            <a:tailEnd type="none" w="sm" len="sm"/>
          </a:ln>
          <a:effectLst/>
        </p:spPr>
      </p:pic>
      <p:sp>
        <p:nvSpPr>
          <p:cNvPr id="3" name="Rectangle 2"/>
          <p:cNvSpPr/>
          <p:nvPr/>
        </p:nvSpPr>
        <p:spPr>
          <a:xfrm>
            <a:off x="228600" y="1536112"/>
            <a:ext cx="2285999"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sz="1200" b="1" dirty="0">
                <a:latin typeface="Liberation Sans" panose="020B0604020202020204"/>
              </a:rPr>
              <a:t>Illustration 11A-1 </a:t>
            </a:r>
            <a:endParaRPr lang="en-US" sz="1200" b="1" dirty="0" smtClean="0">
              <a:latin typeface="Liberation Sans" panose="020B0604020202020204"/>
            </a:endParaRPr>
          </a:p>
          <a:p>
            <a:pPr algn="l">
              <a:spcBef>
                <a:spcPts val="0"/>
              </a:spcBef>
            </a:pPr>
            <a:r>
              <a:rPr lang="en-US" sz="1200" dirty="0" smtClean="0">
                <a:latin typeface="Liberation Sans" panose="020B0604020202020204"/>
              </a:rPr>
              <a:t>Statement </a:t>
            </a:r>
            <a:r>
              <a:rPr lang="en-US" sz="1200" dirty="0">
                <a:latin typeface="Liberation Sans" panose="020B0604020202020204"/>
              </a:rPr>
              <a:t>of changes in </a:t>
            </a:r>
            <a:r>
              <a:rPr lang="en-US" sz="1200" dirty="0" smtClean="0">
                <a:latin typeface="Liberation Sans" panose="020B0604020202020204"/>
              </a:rPr>
              <a:t>equity</a:t>
            </a:r>
            <a:endParaRPr lang="en-US" sz="1200" dirty="0">
              <a:latin typeface="Liberation Sans" panose="020B0604020202020204"/>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7" name="Rectangle 5"/>
          <p:cNvSpPr>
            <a:spLocks noChangeArrowheads="1"/>
          </p:cNvSpPr>
          <p:nvPr/>
        </p:nvSpPr>
        <p:spPr bwMode="auto">
          <a:xfrm>
            <a:off x="685800" y="1981200"/>
            <a:ext cx="82296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en-US" sz="2200" dirty="0">
                <a:latin typeface="Liberation Sans" panose="020B0604020202020204"/>
              </a:rPr>
              <a:t>The equity an ordinary shareholder has in the net assets of the corporation.</a:t>
            </a:r>
          </a:p>
        </p:txBody>
      </p:sp>
      <p:sp>
        <p:nvSpPr>
          <p:cNvPr id="238598" name="Text Box 6"/>
          <p:cNvSpPr txBox="1">
            <a:spLocks noChangeArrowheads="1"/>
          </p:cNvSpPr>
          <p:nvPr/>
        </p:nvSpPr>
        <p:spPr bwMode="auto">
          <a:xfrm>
            <a:off x="685800" y="1383712"/>
            <a:ext cx="63246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5715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algn="ctr" eaLnBrk="0" fontAlgn="base" hangingPunct="0">
              <a:spcBef>
                <a:spcPct val="0"/>
              </a:spcBef>
              <a:spcAft>
                <a:spcPct val="0"/>
              </a:spcAft>
              <a:defRPr sz="2400">
                <a:solidFill>
                  <a:schemeClr val="tx1"/>
                </a:solidFill>
                <a:latin typeface="Times New Roman" panose="02020603050405020304" pitchFamily="18" charset="0"/>
              </a:defRPr>
            </a:lvl6pPr>
            <a:lvl7pPr algn="ctr" eaLnBrk="0" fontAlgn="base" hangingPunct="0">
              <a:spcBef>
                <a:spcPct val="0"/>
              </a:spcBef>
              <a:spcAft>
                <a:spcPct val="0"/>
              </a:spcAft>
              <a:defRPr sz="2400">
                <a:solidFill>
                  <a:schemeClr val="tx1"/>
                </a:solidFill>
                <a:latin typeface="Times New Roman" panose="02020603050405020304" pitchFamily="18" charset="0"/>
              </a:defRPr>
            </a:lvl7pPr>
            <a:lvl8pPr algn="ctr" eaLnBrk="0" fontAlgn="base" hangingPunct="0">
              <a:spcBef>
                <a:spcPct val="0"/>
              </a:spcBef>
              <a:spcAft>
                <a:spcPct val="0"/>
              </a:spcAft>
              <a:defRPr sz="2400">
                <a:solidFill>
                  <a:schemeClr val="tx1"/>
                </a:solidFill>
                <a:latin typeface="Times New Roman" panose="02020603050405020304" pitchFamily="18" charset="0"/>
              </a:defRPr>
            </a:lvl8pPr>
            <a:lvl9pPr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05000"/>
              </a:lnSpc>
              <a:spcBef>
                <a:spcPct val="30000"/>
              </a:spcBef>
              <a:buSzPct val="80000"/>
            </a:pPr>
            <a:r>
              <a:rPr lang="en-US" altLang="en-US" sz="2800" b="1" dirty="0">
                <a:solidFill>
                  <a:srgbClr val="CC0000"/>
                </a:solidFill>
                <a:latin typeface="Liberation Sans" panose="020B0604020202020204"/>
              </a:rPr>
              <a:t>Book Value per Share</a:t>
            </a:r>
          </a:p>
        </p:txBody>
      </p:sp>
      <p:pic>
        <p:nvPicPr>
          <p:cNvPr id="23860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320" y="3352800"/>
            <a:ext cx="8001000" cy="113030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bwMode="auto">
          <a:xfrm>
            <a:off x="6172200" y="1049141"/>
            <a:ext cx="0" cy="551059"/>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0" name="Rectangle 9"/>
          <p:cNvSpPr>
            <a:spLocks noChangeArrowheads="1"/>
          </p:cNvSpPr>
          <p:nvPr/>
        </p:nvSpPr>
        <p:spPr bwMode="auto">
          <a:xfrm>
            <a:off x="290286" y="420253"/>
            <a:ext cx="2605314" cy="628888"/>
          </a:xfrm>
          <a:prstGeom prst="rect">
            <a:avLst/>
          </a:prstGeom>
          <a:solidFill>
            <a:srgbClr val="FF6600"/>
          </a:solidFill>
          <a:ln>
            <a:noFill/>
          </a:ln>
          <a:effectLst/>
        </p:spPr>
        <p:txBody>
          <a:bodyPr wrap="none" lIns="86493" tIns="43247" rIns="86493" bIns="43247" anchor="ctr"/>
          <a:lstStyle/>
          <a:p>
            <a:r>
              <a:rPr lang="en-US" altLang="en-US" sz="2400" b="1" i="0" dirty="0" smtClean="0">
                <a:solidFill>
                  <a:schemeClr val="accent3"/>
                </a:solidFill>
                <a:latin typeface="Liberation Sans" panose="020B0604020202020204"/>
              </a:rPr>
              <a:t>APPENDIX 11B</a:t>
            </a:r>
            <a:endParaRPr lang="en-US" altLang="en-US" sz="2400" b="1" i="0" dirty="0">
              <a:solidFill>
                <a:schemeClr val="accent3"/>
              </a:solidFill>
              <a:latin typeface="Liberation Sans" panose="020B0604020202020204"/>
            </a:endParaRPr>
          </a:p>
        </p:txBody>
      </p:sp>
      <p:sp>
        <p:nvSpPr>
          <p:cNvPr id="11" name="Rectangle 5"/>
          <p:cNvSpPr>
            <a:spLocks noChangeArrowheads="1"/>
          </p:cNvSpPr>
          <p:nvPr/>
        </p:nvSpPr>
        <p:spPr bwMode="auto">
          <a:xfrm>
            <a:off x="2895600" y="421511"/>
            <a:ext cx="5978856" cy="634306"/>
          </a:xfrm>
          <a:prstGeom prst="rect">
            <a:avLst/>
          </a:prstGeom>
          <a:solidFill>
            <a:srgbClr val="0000BF"/>
          </a:solidFill>
          <a:ln>
            <a:noFill/>
          </a:ln>
          <a:effectLst/>
        </p:spPr>
        <p:txBody>
          <a:bodyPr wrap="square" lIns="86493" tIns="27432" rIns="86493" bIns="43247" anchor="ctr"/>
          <a:lstStyle/>
          <a:p>
            <a:pPr marL="53975" algn="l"/>
            <a:r>
              <a:rPr lang="en-US" sz="2500" b="1" dirty="0">
                <a:solidFill>
                  <a:schemeClr val="accent3"/>
                </a:solidFill>
                <a:latin typeface="Liberation Sans" panose="020B0604020202020204"/>
              </a:rPr>
              <a:t>Book Value—Another per Share Amount</a:t>
            </a:r>
          </a:p>
        </p:txBody>
      </p:sp>
      <p:sp>
        <p:nvSpPr>
          <p:cNvPr id="12" name="Rectangle 11"/>
          <p:cNvSpPr/>
          <p:nvPr/>
        </p:nvSpPr>
        <p:spPr>
          <a:xfrm>
            <a:off x="6248400" y="1104781"/>
            <a:ext cx="2743200" cy="584775"/>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9</a:t>
            </a:r>
            <a:endParaRPr lang="en-US" sz="1400" b="1" i="0" dirty="0">
              <a:solidFill>
                <a:srgbClr val="FF3300"/>
              </a:solidFill>
              <a:latin typeface="Liberation Sans" panose="020B0604020202020204"/>
            </a:endParaRPr>
          </a:p>
          <a:p>
            <a:pPr algn="l"/>
            <a:r>
              <a:rPr lang="en-US" sz="1400" b="1" dirty="0">
                <a:latin typeface="Liberation Sans" panose="020B0604020202020204"/>
              </a:rPr>
              <a:t>Compute book value per share</a:t>
            </a:r>
            <a:r>
              <a:rPr lang="en-US" sz="1400" b="1" dirty="0" smtClean="0">
                <a:latin typeface="Liberation Sans" panose="020B0604020202020204"/>
              </a:rPr>
              <a:t>.</a:t>
            </a:r>
            <a:endParaRPr lang="en-US" sz="1400" b="1" dirty="0">
              <a:latin typeface="Liberation Sans" panose="020B0604020202020204"/>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9</a:t>
            </a:r>
            <a:endParaRPr lang="en-US" altLang="en-US" dirty="0">
              <a:latin typeface="Liberation Sans" panose="020B0604020202020204"/>
            </a:endParaRPr>
          </a:p>
        </p:txBody>
      </p:sp>
      <p:sp>
        <p:nvSpPr>
          <p:cNvPr id="4" name="Rectangle 3"/>
          <p:cNvSpPr/>
          <p:nvPr/>
        </p:nvSpPr>
        <p:spPr>
          <a:xfrm>
            <a:off x="503120" y="4549367"/>
            <a:ext cx="22860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sz="1200" b="1" dirty="0">
                <a:latin typeface="Liberation Sans" panose="020B0604020202020204"/>
              </a:rPr>
              <a:t>Illustration 11B-1 </a:t>
            </a:r>
            <a:endParaRPr lang="en-US" sz="1200" b="1" dirty="0" smtClean="0">
              <a:latin typeface="Liberation Sans" panose="020B0604020202020204"/>
            </a:endParaRPr>
          </a:p>
          <a:p>
            <a:pPr algn="l">
              <a:spcBef>
                <a:spcPts val="0"/>
              </a:spcBef>
            </a:pPr>
            <a:r>
              <a:rPr lang="en-US" sz="1200" dirty="0" smtClean="0">
                <a:latin typeface="Liberation Sans" panose="020B0604020202020204"/>
              </a:rPr>
              <a:t>Book </a:t>
            </a:r>
            <a:r>
              <a:rPr lang="en-US" sz="1200" dirty="0">
                <a:latin typeface="Liberation Sans" panose="020B0604020202020204"/>
              </a:rPr>
              <a:t>value per share formula</a:t>
            </a:r>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4" name="Rectangle 4"/>
          <p:cNvSpPr>
            <a:spLocks noChangeArrowheads="1"/>
          </p:cNvSpPr>
          <p:nvPr/>
        </p:nvSpPr>
        <p:spPr bwMode="auto">
          <a:xfrm>
            <a:off x="609600" y="1359713"/>
            <a:ext cx="8153400" cy="46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543050" indent="-457200">
              <a:defRPr sz="2400">
                <a:solidFill>
                  <a:schemeClr val="tx1"/>
                </a:solidFill>
                <a:latin typeface="Times New Roman" panose="02020603050405020304" pitchFamily="18" charset="0"/>
              </a:defRPr>
            </a:lvl3pPr>
            <a:lvl4pPr marL="2114550" indent="-457200">
              <a:defRPr sz="2400">
                <a:solidFill>
                  <a:schemeClr val="tx1"/>
                </a:solidFill>
                <a:latin typeface="Times New Roman" panose="02020603050405020304" pitchFamily="18" charset="0"/>
              </a:defRPr>
            </a:lvl4pPr>
            <a:lvl5pPr marL="2686050" indent="-457200">
              <a:defRPr sz="2400">
                <a:solidFill>
                  <a:schemeClr val="tx1"/>
                </a:solidFill>
                <a:latin typeface="Times New Roman" panose="02020603050405020304" pitchFamily="18" charset="0"/>
              </a:defRPr>
            </a:lvl5pPr>
            <a:lvl6pPr marL="3143250" indent="-457200" algn="ctr" eaLnBrk="0" fontAlgn="base" hangingPunct="0">
              <a:spcBef>
                <a:spcPct val="0"/>
              </a:spcBef>
              <a:spcAft>
                <a:spcPct val="0"/>
              </a:spcAft>
              <a:defRPr sz="2400">
                <a:solidFill>
                  <a:schemeClr val="tx1"/>
                </a:solidFill>
                <a:latin typeface="Times New Roman" panose="02020603050405020304" pitchFamily="18" charset="0"/>
              </a:defRPr>
            </a:lvl6pPr>
            <a:lvl7pPr marL="3600450" indent="-457200" algn="ctr" eaLnBrk="0" fontAlgn="base" hangingPunct="0">
              <a:spcBef>
                <a:spcPct val="0"/>
              </a:spcBef>
              <a:spcAft>
                <a:spcPct val="0"/>
              </a:spcAft>
              <a:defRPr sz="2400">
                <a:solidFill>
                  <a:schemeClr val="tx1"/>
                </a:solidFill>
                <a:latin typeface="Times New Roman" panose="02020603050405020304" pitchFamily="18" charset="0"/>
              </a:defRPr>
            </a:lvl7pPr>
            <a:lvl8pPr marL="4057650" indent="-457200" algn="ctr" eaLnBrk="0" fontAlgn="base" hangingPunct="0">
              <a:spcBef>
                <a:spcPct val="0"/>
              </a:spcBef>
              <a:spcAft>
                <a:spcPct val="0"/>
              </a:spcAft>
              <a:defRPr sz="2400">
                <a:solidFill>
                  <a:schemeClr val="tx1"/>
                </a:solidFill>
                <a:latin typeface="Times New Roman" panose="02020603050405020304" pitchFamily="18" charset="0"/>
              </a:defRPr>
            </a:lvl8pPr>
            <a:lvl9pPr marL="4514850" indent="-4572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1200"/>
              </a:spcBef>
            </a:pPr>
            <a:r>
              <a:rPr lang="en-US" altLang="en-US" sz="2200" dirty="0">
                <a:latin typeface="Liberation Sans"/>
              </a:rPr>
              <a:t>The computation of book value per share involves the following steps.</a:t>
            </a:r>
          </a:p>
          <a:p>
            <a:pPr lvl="1" algn="l">
              <a:lnSpc>
                <a:spcPct val="125000"/>
              </a:lnSpc>
              <a:spcBef>
                <a:spcPts val="1200"/>
              </a:spcBef>
              <a:buFontTx/>
              <a:buAutoNum type="arabicPeriod"/>
            </a:pPr>
            <a:r>
              <a:rPr lang="en-US" altLang="en-US" sz="2100" b="1" dirty="0">
                <a:latin typeface="Liberation Sans"/>
              </a:rPr>
              <a:t>Compute the preference share equity. </a:t>
            </a:r>
            <a:r>
              <a:rPr lang="en-US" altLang="en-US" sz="2100" dirty="0">
                <a:latin typeface="Liberation Sans"/>
              </a:rPr>
              <a:t>This equity is equal to the sum of the call price of preference shares plus any cumulative dividends in arrears. If the preference shares do not have a call price, the par value of the shares is used.</a:t>
            </a:r>
          </a:p>
          <a:p>
            <a:pPr lvl="1" algn="l">
              <a:lnSpc>
                <a:spcPct val="125000"/>
              </a:lnSpc>
              <a:spcBef>
                <a:spcPts val="1200"/>
              </a:spcBef>
              <a:buFontTx/>
              <a:buAutoNum type="arabicPeriod"/>
            </a:pPr>
            <a:r>
              <a:rPr lang="en-US" altLang="en-US" sz="2100" b="1" dirty="0">
                <a:latin typeface="Liberation Sans"/>
              </a:rPr>
              <a:t>Determine the ordinary shareholders’ equity. </a:t>
            </a:r>
            <a:r>
              <a:rPr lang="en-US" altLang="en-US" sz="2100" dirty="0">
                <a:latin typeface="Liberation Sans"/>
              </a:rPr>
              <a:t>Subtract the preference share equity from total equity.</a:t>
            </a:r>
          </a:p>
          <a:p>
            <a:pPr lvl="1" algn="l">
              <a:lnSpc>
                <a:spcPct val="125000"/>
              </a:lnSpc>
              <a:spcBef>
                <a:spcPts val="1200"/>
              </a:spcBef>
              <a:buFontTx/>
              <a:buAutoNum type="arabicPeriod"/>
            </a:pPr>
            <a:r>
              <a:rPr lang="en-US" altLang="en-US" sz="2100" b="1" dirty="0">
                <a:latin typeface="Liberation Sans"/>
              </a:rPr>
              <a:t>Determine book value per share. </a:t>
            </a:r>
            <a:r>
              <a:rPr lang="en-US" altLang="en-US" sz="2100" dirty="0">
                <a:latin typeface="Liberation Sans"/>
              </a:rPr>
              <a:t>Divide ordinary shareholders’ equity by ordinary shares.</a:t>
            </a:r>
          </a:p>
        </p:txBody>
      </p:sp>
      <p:sp>
        <p:nvSpPr>
          <p:cNvPr id="7"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8"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lnSpc>
                <a:spcPct val="105000"/>
              </a:lnSpc>
              <a:spcBef>
                <a:spcPct val="30000"/>
              </a:spcBef>
              <a:buSzPct val="80000"/>
            </a:pPr>
            <a:r>
              <a:rPr lang="en-US" altLang="en-US" sz="3200" i="0" dirty="0">
                <a:solidFill>
                  <a:srgbClr val="CC0000"/>
                </a:solidFill>
                <a:latin typeface="Liberation Sans"/>
              </a:rPr>
              <a:t>Book Value per Share</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9</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2" name="Rectangle 4"/>
          <p:cNvSpPr>
            <a:spLocks noChangeArrowheads="1"/>
          </p:cNvSpPr>
          <p:nvPr/>
        </p:nvSpPr>
        <p:spPr bwMode="auto">
          <a:xfrm>
            <a:off x="609600" y="1870075"/>
            <a:ext cx="82296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543050" indent="-457200">
              <a:defRPr sz="2400">
                <a:solidFill>
                  <a:schemeClr val="tx1"/>
                </a:solidFill>
                <a:latin typeface="Times New Roman" panose="02020603050405020304" pitchFamily="18" charset="0"/>
              </a:defRPr>
            </a:lvl3pPr>
            <a:lvl4pPr marL="2114550" indent="-457200">
              <a:defRPr sz="2400">
                <a:solidFill>
                  <a:schemeClr val="tx1"/>
                </a:solidFill>
                <a:latin typeface="Times New Roman" panose="02020603050405020304" pitchFamily="18" charset="0"/>
              </a:defRPr>
            </a:lvl4pPr>
            <a:lvl5pPr marL="2686050" indent="-457200">
              <a:defRPr sz="2400">
                <a:solidFill>
                  <a:schemeClr val="tx1"/>
                </a:solidFill>
                <a:latin typeface="Times New Roman" panose="02020603050405020304" pitchFamily="18" charset="0"/>
              </a:defRPr>
            </a:lvl5pPr>
            <a:lvl6pPr marL="3143250" indent="-457200" algn="ctr" eaLnBrk="0" fontAlgn="base" hangingPunct="0">
              <a:spcBef>
                <a:spcPct val="0"/>
              </a:spcBef>
              <a:spcAft>
                <a:spcPct val="0"/>
              </a:spcAft>
              <a:defRPr sz="2400">
                <a:solidFill>
                  <a:schemeClr val="tx1"/>
                </a:solidFill>
                <a:latin typeface="Times New Roman" panose="02020603050405020304" pitchFamily="18" charset="0"/>
              </a:defRPr>
            </a:lvl6pPr>
            <a:lvl7pPr marL="3600450" indent="-457200" algn="ctr" eaLnBrk="0" fontAlgn="base" hangingPunct="0">
              <a:spcBef>
                <a:spcPct val="0"/>
              </a:spcBef>
              <a:spcAft>
                <a:spcPct val="0"/>
              </a:spcAft>
              <a:defRPr sz="2400">
                <a:solidFill>
                  <a:schemeClr val="tx1"/>
                </a:solidFill>
                <a:latin typeface="Times New Roman" panose="02020603050405020304" pitchFamily="18" charset="0"/>
              </a:defRPr>
            </a:lvl7pPr>
            <a:lvl8pPr marL="4057650" indent="-457200" algn="ctr" eaLnBrk="0" fontAlgn="base" hangingPunct="0">
              <a:spcBef>
                <a:spcPct val="0"/>
              </a:spcBef>
              <a:spcAft>
                <a:spcPct val="0"/>
              </a:spcAft>
              <a:defRPr sz="2400">
                <a:solidFill>
                  <a:schemeClr val="tx1"/>
                </a:solidFill>
                <a:latin typeface="Times New Roman" panose="02020603050405020304" pitchFamily="18" charset="0"/>
              </a:defRPr>
            </a:lvl8pPr>
            <a:lvl9pPr marL="4514850" indent="-4572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25000"/>
              </a:spcBef>
            </a:pPr>
            <a:r>
              <a:rPr lang="en-US" altLang="en-US" sz="2100" b="1" dirty="0">
                <a:latin typeface="Liberation Sans" panose="020B0604020202020204"/>
              </a:rPr>
              <a:t>Illustration</a:t>
            </a:r>
            <a:r>
              <a:rPr lang="en-US" altLang="en-US" sz="2100" b="1" dirty="0" smtClean="0">
                <a:latin typeface="Liberation Sans" panose="020B0604020202020204"/>
              </a:rPr>
              <a:t>:</a:t>
            </a:r>
            <a:r>
              <a:rPr lang="en-US" altLang="en-US" sz="2100" dirty="0" smtClean="0">
                <a:latin typeface="Liberation Sans" panose="020B0604020202020204"/>
              </a:rPr>
              <a:t> </a:t>
            </a:r>
            <a:r>
              <a:rPr lang="en-US" altLang="en-US" sz="2100" dirty="0">
                <a:latin typeface="Liberation Sans" panose="020B0604020202020204"/>
              </a:rPr>
              <a:t>Using the equity section of Graber </a:t>
            </a:r>
            <a:r>
              <a:rPr lang="en-US" altLang="en-US" sz="2100" dirty="0" smtClean="0">
                <a:latin typeface="Liberation Sans" panose="020B0604020202020204"/>
              </a:rPr>
              <a:t>SA </a:t>
            </a:r>
            <a:r>
              <a:rPr lang="en-US" altLang="en-US" sz="2100" dirty="0">
                <a:latin typeface="Liberation Sans" panose="020B0604020202020204"/>
              </a:rPr>
              <a:t>shown in Illustration </a:t>
            </a:r>
            <a:r>
              <a:rPr lang="en-US" altLang="en-US" sz="2100" dirty="0" smtClean="0">
                <a:latin typeface="Liberation Sans" panose="020B0604020202020204"/>
              </a:rPr>
              <a:t>11-25. </a:t>
            </a:r>
            <a:r>
              <a:rPr lang="en-US" altLang="en-US" sz="2100" dirty="0">
                <a:latin typeface="Liberation Sans" panose="020B0604020202020204"/>
              </a:rPr>
              <a:t>Graber’s preference shares are callable at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120 per share and are cumulative. Assume that dividends on Graber’s preference shares were in arrears for one year,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54,000 (6,000 x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9). The computation of preference share equity (Step 1 in the preceding list) is:</a:t>
            </a:r>
          </a:p>
        </p:txBody>
      </p:sp>
      <p:pic>
        <p:nvPicPr>
          <p:cNvPr id="24270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30725"/>
            <a:ext cx="8229600" cy="1336675"/>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9</a:t>
            </a:r>
            <a:endParaRPr lang="en-US" altLang="en-US" dirty="0">
              <a:latin typeface="Liberation Sans" panose="020B0604020202020204"/>
            </a:endParaRPr>
          </a:p>
        </p:txBody>
      </p:sp>
      <p:sp>
        <p:nvSpPr>
          <p:cNvPr id="9"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 name="Rectangle 9"/>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lnSpc>
                <a:spcPct val="105000"/>
              </a:lnSpc>
              <a:spcBef>
                <a:spcPct val="30000"/>
              </a:spcBef>
              <a:buSzPct val="80000"/>
            </a:pPr>
            <a:r>
              <a:rPr lang="en-US" altLang="en-US" sz="3200" i="0" dirty="0">
                <a:solidFill>
                  <a:srgbClr val="CC0000"/>
                </a:solidFill>
                <a:latin typeface="Liberation Sans" panose="020B0604020202020204"/>
              </a:rPr>
              <a:t>Book Value per Share</a:t>
            </a:r>
          </a:p>
        </p:txBody>
      </p:sp>
      <p:sp>
        <p:nvSpPr>
          <p:cNvPr id="11" name="Text Box 4"/>
          <p:cNvSpPr txBox="1">
            <a:spLocks noChangeArrowheads="1"/>
          </p:cNvSpPr>
          <p:nvPr/>
        </p:nvSpPr>
        <p:spPr bwMode="auto">
          <a:xfrm>
            <a:off x="609600" y="1309688"/>
            <a:ext cx="81534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buSzPct val="80000"/>
            </a:pPr>
            <a:r>
              <a:rPr lang="en-US" altLang="en-US" sz="2800" b="1" dirty="0" smtClean="0">
                <a:solidFill>
                  <a:srgbClr val="006600"/>
                </a:solidFill>
                <a:latin typeface="Liberation Sans"/>
              </a:rPr>
              <a:t>EXAMPLE</a:t>
            </a:r>
            <a:endParaRPr lang="en-US" altLang="en-US" sz="2800" b="1" dirty="0">
              <a:solidFill>
                <a:srgbClr val="006600"/>
              </a:solidFill>
              <a:latin typeface="Liberation Sans"/>
            </a:endParaRPr>
          </a:p>
        </p:txBody>
      </p:sp>
      <p:sp>
        <p:nvSpPr>
          <p:cNvPr id="2" name="Rectangle 1"/>
          <p:cNvSpPr/>
          <p:nvPr/>
        </p:nvSpPr>
        <p:spPr>
          <a:xfrm>
            <a:off x="381000" y="5929327"/>
            <a:ext cx="45720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sz="1200" b="1" dirty="0">
                <a:latin typeface="Liberation Sans" panose="020B0604020202020204"/>
              </a:rPr>
              <a:t>Illustration 11B-2 </a:t>
            </a:r>
            <a:endParaRPr lang="en-US" sz="1200" b="1" dirty="0" smtClean="0">
              <a:latin typeface="Liberation Sans" panose="020B0604020202020204"/>
            </a:endParaRPr>
          </a:p>
          <a:p>
            <a:pPr algn="l">
              <a:spcBef>
                <a:spcPts val="0"/>
              </a:spcBef>
            </a:pPr>
            <a:r>
              <a:rPr lang="en-US" sz="1200" dirty="0" smtClean="0">
                <a:latin typeface="Liberation Sans" panose="020B0604020202020204"/>
              </a:rPr>
              <a:t>Computation </a:t>
            </a:r>
            <a:r>
              <a:rPr lang="en-US" sz="1200" dirty="0">
                <a:latin typeface="Liberation Sans" panose="020B0604020202020204"/>
              </a:rPr>
              <a:t>of preference share equity—Step 1</a:t>
            </a:r>
          </a:p>
        </p:txBody>
      </p:sp>
    </p:spTree>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5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98612"/>
            <a:ext cx="8229600" cy="1336675"/>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4741" name="Rectangle 5"/>
          <p:cNvSpPr>
            <a:spLocks noChangeArrowheads="1"/>
          </p:cNvSpPr>
          <p:nvPr/>
        </p:nvSpPr>
        <p:spPr bwMode="auto">
          <a:xfrm>
            <a:off x="460375" y="3184525"/>
            <a:ext cx="327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latin typeface="Liberation Sans" panose="020B0604020202020204"/>
              </a:rPr>
              <a:t>Computation of book value:</a:t>
            </a:r>
          </a:p>
        </p:txBody>
      </p:sp>
      <p:sp>
        <p:nvSpPr>
          <p:cNvPr id="244742" name="Text Box 6"/>
          <p:cNvSpPr txBox="1">
            <a:spLocks noChangeArrowheads="1"/>
          </p:cNvSpPr>
          <p:nvPr/>
        </p:nvSpPr>
        <p:spPr bwMode="auto">
          <a:xfrm>
            <a:off x="7086600" y="1219200"/>
            <a:ext cx="1676400" cy="303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lnSpc>
                <a:spcPct val="115000"/>
              </a:lnSpc>
              <a:spcBef>
                <a:spcPct val="40000"/>
              </a:spcBef>
              <a:buSzPct val="80000"/>
            </a:pPr>
            <a:r>
              <a:rPr lang="en-US" altLang="en-US" sz="1200" b="1" dirty="0">
                <a:latin typeface="Liberation Sans" panose="020B0604020202020204"/>
              </a:rPr>
              <a:t>Illustration 11B-2</a:t>
            </a:r>
          </a:p>
        </p:txBody>
      </p:sp>
      <p:pic>
        <p:nvPicPr>
          <p:cNvPr id="24475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57600"/>
            <a:ext cx="8229600" cy="2276475"/>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9</a:t>
            </a:r>
            <a:endParaRPr lang="en-US" altLang="en-US" dirty="0">
              <a:latin typeface="Liberation Sans" panose="020B0604020202020204"/>
            </a:endParaRPr>
          </a:p>
        </p:txBody>
      </p:sp>
      <p:sp>
        <p:nvSpPr>
          <p:cNvPr id="11"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2" name="Rectangle 11"/>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lnSpc>
                <a:spcPct val="105000"/>
              </a:lnSpc>
              <a:spcBef>
                <a:spcPct val="30000"/>
              </a:spcBef>
              <a:buSzPct val="80000"/>
            </a:pPr>
            <a:r>
              <a:rPr lang="en-US" altLang="en-US" sz="3200" i="0" dirty="0">
                <a:solidFill>
                  <a:srgbClr val="CC0000"/>
                </a:solidFill>
                <a:latin typeface="Liberation Sans" panose="020B0604020202020204"/>
              </a:rPr>
              <a:t>Book Value per Share</a:t>
            </a:r>
          </a:p>
        </p:txBody>
      </p:sp>
      <p:sp>
        <p:nvSpPr>
          <p:cNvPr id="2" name="Rectangle 1"/>
          <p:cNvSpPr/>
          <p:nvPr/>
        </p:nvSpPr>
        <p:spPr>
          <a:xfrm>
            <a:off x="381000" y="6001632"/>
            <a:ext cx="56388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sz="1200" b="1" dirty="0">
                <a:latin typeface="Liberation Sans" panose="020B0604020202020204"/>
              </a:rPr>
              <a:t>Illustration 11B-3 </a:t>
            </a:r>
            <a:endParaRPr lang="en-US" sz="1200" b="1" dirty="0" smtClean="0">
              <a:latin typeface="Liberation Sans" panose="020B0604020202020204"/>
            </a:endParaRPr>
          </a:p>
          <a:p>
            <a:pPr algn="l">
              <a:spcBef>
                <a:spcPts val="0"/>
              </a:spcBef>
            </a:pPr>
            <a:r>
              <a:rPr lang="en-US" sz="1200" dirty="0" smtClean="0">
                <a:latin typeface="Liberation Sans" panose="020B0604020202020204"/>
              </a:rPr>
              <a:t>Computation </a:t>
            </a:r>
            <a:r>
              <a:rPr lang="en-US" sz="1200" dirty="0">
                <a:latin typeface="Liberation Sans" panose="020B0604020202020204"/>
              </a:rPr>
              <a:t>of book value per share with preference shares— Steps 2 and 3</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9" name="Rectangle 6"/>
          <p:cNvSpPr>
            <a:spLocks noChangeArrowheads="1"/>
          </p:cNvSpPr>
          <p:nvPr/>
        </p:nvSpPr>
        <p:spPr bwMode="auto">
          <a:xfrm>
            <a:off x="6019800" y="3340100"/>
            <a:ext cx="2819400" cy="1460500"/>
          </a:xfrm>
          <a:prstGeom prst="rect">
            <a:avLst/>
          </a:prstGeom>
          <a:solidFill>
            <a:srgbClr val="FFFFCC"/>
          </a:solidFill>
          <a:ln w="28575" cap="sq">
            <a:solidFill>
              <a:srgbClr val="CC0000"/>
            </a:solidFill>
            <a:miter lim="800000"/>
            <a:headEnd type="none" w="sm" len="sm"/>
            <a:tailEnd type="none" w="sm" len="sm"/>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200" dirty="0">
                <a:latin typeface="Liberation Sans" panose="020B0604020202020204"/>
              </a:rPr>
              <a:t>Corporation can obtain capital through the issuance of shares.</a:t>
            </a:r>
          </a:p>
        </p:txBody>
      </p:sp>
      <p:sp>
        <p:nvSpPr>
          <p:cNvPr id="282630" name="Line 7"/>
          <p:cNvSpPr>
            <a:spLocks noChangeShapeType="1"/>
          </p:cNvSpPr>
          <p:nvPr/>
        </p:nvSpPr>
        <p:spPr bwMode="auto">
          <a:xfrm>
            <a:off x="4724400" y="3962400"/>
            <a:ext cx="990600" cy="0"/>
          </a:xfrm>
          <a:prstGeom prst="line">
            <a:avLst/>
          </a:prstGeom>
          <a:noFill/>
          <a:ln w="28575" cap="sq">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a:endParaRPr>
          </a:p>
        </p:txBody>
      </p:sp>
      <p:sp>
        <p:nvSpPr>
          <p:cNvPr id="282631" name="Text Box 2"/>
          <p:cNvSpPr txBox="1">
            <a:spLocks noChangeArrowheads="1"/>
          </p:cNvSpPr>
          <p:nvPr/>
        </p:nvSpPr>
        <p:spPr bwMode="auto">
          <a:xfrm>
            <a:off x="685800" y="2286000"/>
            <a:ext cx="4953000" cy="390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857250" indent="-285750">
              <a:defRPr sz="2400">
                <a:solidFill>
                  <a:schemeClr val="tx1"/>
                </a:solidFill>
                <a:latin typeface="Times New Roman" panose="02020603050405020304" pitchFamily="18" charset="0"/>
              </a:defRPr>
            </a:lvl2pPr>
            <a:lvl3pPr marL="120015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Separate Legal Existence</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Limited Liability of Shareholders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Transferable Ownership Rights</a:t>
            </a:r>
          </a:p>
          <a:p>
            <a:pPr algn="l">
              <a:lnSpc>
                <a:spcPct val="110000"/>
              </a:lnSpc>
              <a:spcBef>
                <a:spcPct val="35000"/>
              </a:spcBef>
              <a:buClr>
                <a:srgbClr val="CC0000"/>
              </a:buClr>
              <a:buSzPct val="80000"/>
              <a:buFont typeface="Wingdings" panose="05000000000000000000" pitchFamily="2" charset="2"/>
              <a:buChar char="u"/>
            </a:pPr>
            <a:r>
              <a:rPr lang="en-US" altLang="en-US" sz="2200" b="1" dirty="0">
                <a:solidFill>
                  <a:srgbClr val="CC0000"/>
                </a:solidFill>
                <a:latin typeface="Liberation Sans" panose="020B0604020202020204"/>
              </a:rPr>
              <a:t>Ability to Acquire Capital</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Continuous Life</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Corporate Management </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Government Regulations</a:t>
            </a:r>
          </a:p>
          <a:p>
            <a:pPr algn="l">
              <a:lnSpc>
                <a:spcPct val="110000"/>
              </a:lnSpc>
              <a:spcBef>
                <a:spcPct val="35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Additional Taxes</a:t>
            </a:r>
          </a:p>
        </p:txBody>
      </p:sp>
      <p:sp>
        <p:nvSpPr>
          <p:cNvPr id="620547" name="Rectangle 3"/>
          <p:cNvSpPr>
            <a:spLocks noChangeArrowheads="1"/>
          </p:cNvSpPr>
          <p:nvPr/>
        </p:nvSpPr>
        <p:spPr bwMode="auto">
          <a:xfrm>
            <a:off x="533400" y="1219200"/>
            <a:ext cx="8229600" cy="990600"/>
          </a:xfrm>
          <a:prstGeom prst="rect">
            <a:avLst/>
          </a:prstGeom>
          <a:noFill/>
          <a:ln w="12700">
            <a:noFill/>
            <a:miter lim="800000"/>
            <a:headEnd/>
            <a:tailEnd/>
          </a:ln>
          <a:effectLst/>
        </p:spPr>
        <p:txBody>
          <a:bodyPr lIns="182562" tIns="46038" rIns="182562"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20000"/>
              </a:spcBef>
              <a:buClr>
                <a:schemeClr val="tx1"/>
              </a:buClr>
              <a:buFont typeface="Wingdings" panose="05000000000000000000" pitchFamily="2" charset="2"/>
              <a:buNone/>
            </a:pPr>
            <a:r>
              <a:rPr lang="en-US" altLang="en-US" dirty="0">
                <a:latin typeface="Liberation Sans" panose="020B0604020202020204"/>
              </a:rPr>
              <a:t>Characteristics that distinguish corporations from proprietorships and partnerships.</a:t>
            </a:r>
            <a:endParaRPr lang="en-US" altLang="en-US" b="1" dirty="0">
              <a:effectLst>
                <a:outerShdw blurRad="38100" dist="38100" dir="2700000" algn="tl">
                  <a:srgbClr val="C0C0C0"/>
                </a:outerShdw>
              </a:effectLst>
              <a:latin typeface="Liberation Sans" panose="020B0604020202020204"/>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a:t>
            </a:r>
            <a:endParaRPr lang="en-US" altLang="en-US" dirty="0">
              <a:latin typeface="Liberation Sans" panose="020B0604020202020204"/>
            </a:endParaRPr>
          </a:p>
        </p:txBody>
      </p:sp>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Characteristics </a:t>
            </a:r>
            <a:r>
              <a:rPr lang="en-US" altLang="en-US" sz="3200" b="1" dirty="0">
                <a:solidFill>
                  <a:srgbClr val="CC0000"/>
                </a:solidFill>
                <a:latin typeface="Liberation Sans" panose="020B0604020202020204"/>
              </a:rPr>
              <a:t>of a </a:t>
            </a:r>
            <a:r>
              <a:rPr lang="en-US" altLang="en-US" sz="3200" b="1" dirty="0" smtClean="0">
                <a:solidFill>
                  <a:srgbClr val="CC0000"/>
                </a:solidFill>
                <a:latin typeface="Liberation Sans" panose="020B0604020202020204"/>
              </a:rPr>
              <a:t>Corporation</a:t>
            </a:r>
            <a:endParaRPr lang="en-US" altLang="en-US" sz="3200" b="1" dirty="0">
              <a:solidFill>
                <a:srgbClr val="CC0000"/>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9" name="Rectangle 5"/>
          <p:cNvSpPr>
            <a:spLocks noChangeArrowheads="1"/>
          </p:cNvSpPr>
          <p:nvPr/>
        </p:nvSpPr>
        <p:spPr bwMode="auto">
          <a:xfrm>
            <a:off x="609600" y="1353432"/>
            <a:ext cx="8229600" cy="87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85800" indent="-457200">
              <a:defRPr sz="2400">
                <a:solidFill>
                  <a:schemeClr val="tx1"/>
                </a:solidFill>
                <a:latin typeface="Times New Roman" panose="02020603050405020304" pitchFamily="18" charset="0"/>
              </a:defRPr>
            </a:lvl2pPr>
            <a:lvl3pPr marL="1543050" indent="-457200">
              <a:defRPr sz="2400">
                <a:solidFill>
                  <a:schemeClr val="tx1"/>
                </a:solidFill>
                <a:latin typeface="Times New Roman" panose="02020603050405020304" pitchFamily="18" charset="0"/>
              </a:defRPr>
            </a:lvl3pPr>
            <a:lvl4pPr marL="2114550" indent="-457200">
              <a:defRPr sz="2400">
                <a:solidFill>
                  <a:schemeClr val="tx1"/>
                </a:solidFill>
                <a:latin typeface="Times New Roman" panose="02020603050405020304" pitchFamily="18" charset="0"/>
              </a:defRPr>
            </a:lvl4pPr>
            <a:lvl5pPr marL="2686050" indent="-457200">
              <a:defRPr sz="2400">
                <a:solidFill>
                  <a:schemeClr val="tx1"/>
                </a:solidFill>
                <a:latin typeface="Times New Roman" panose="02020603050405020304" pitchFamily="18" charset="0"/>
              </a:defRPr>
            </a:lvl5pPr>
            <a:lvl6pPr marL="3143250" indent="-457200" algn="ctr" eaLnBrk="0" fontAlgn="base" hangingPunct="0">
              <a:spcBef>
                <a:spcPct val="0"/>
              </a:spcBef>
              <a:spcAft>
                <a:spcPct val="0"/>
              </a:spcAft>
              <a:defRPr sz="2400">
                <a:solidFill>
                  <a:schemeClr val="tx1"/>
                </a:solidFill>
                <a:latin typeface="Times New Roman" panose="02020603050405020304" pitchFamily="18" charset="0"/>
              </a:defRPr>
            </a:lvl6pPr>
            <a:lvl7pPr marL="3600450" indent="-457200" algn="ctr" eaLnBrk="0" fontAlgn="base" hangingPunct="0">
              <a:spcBef>
                <a:spcPct val="0"/>
              </a:spcBef>
              <a:spcAft>
                <a:spcPct val="0"/>
              </a:spcAft>
              <a:defRPr sz="2400">
                <a:solidFill>
                  <a:schemeClr val="tx1"/>
                </a:solidFill>
                <a:latin typeface="Times New Roman" panose="02020603050405020304" pitchFamily="18" charset="0"/>
              </a:defRPr>
            </a:lvl7pPr>
            <a:lvl8pPr marL="4057650" indent="-457200" algn="ctr" eaLnBrk="0" fontAlgn="base" hangingPunct="0">
              <a:spcBef>
                <a:spcPct val="0"/>
              </a:spcBef>
              <a:spcAft>
                <a:spcPct val="0"/>
              </a:spcAft>
              <a:defRPr sz="2400">
                <a:solidFill>
                  <a:schemeClr val="tx1"/>
                </a:solidFill>
                <a:latin typeface="Times New Roman" panose="02020603050405020304" pitchFamily="18" charset="0"/>
              </a:defRPr>
            </a:lvl8pPr>
            <a:lvl9pPr marL="4514850" indent="-4572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ct val="25000"/>
              </a:spcBef>
            </a:pPr>
            <a:r>
              <a:rPr lang="en-US" altLang="en-US" sz="2200" dirty="0">
                <a:latin typeface="Liberation Sans" panose="020B0604020202020204"/>
              </a:rPr>
              <a:t>The correlation between book value and the annual range of a company’s market value per share is often remote.</a:t>
            </a:r>
          </a:p>
        </p:txBody>
      </p:sp>
      <p:pic>
        <p:nvPicPr>
          <p:cNvPr id="24679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0799"/>
            <a:ext cx="8534400" cy="1988725"/>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9</a:t>
            </a:r>
            <a:endParaRPr lang="en-US" altLang="en-US" dirty="0">
              <a:latin typeface="Liberation Sans" panose="020B0604020202020204"/>
            </a:endParaRPr>
          </a:p>
        </p:txBody>
      </p:sp>
      <p:sp>
        <p:nvSpPr>
          <p:cNvPr id="10"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1" name="Rectangle 10"/>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latin typeface="Comic Sans MS" panose="030F0702030302020204" pitchFamily="66" charset="0"/>
              </a:defRPr>
            </a:lvl1pPr>
            <a:lvl2pPr>
              <a:defRPr sz="3000" b="1" i="1">
                <a:solidFill>
                  <a:schemeClr val="tx1"/>
                </a:solidFill>
                <a:latin typeface="Comic Sans MS" panose="030F0702030302020204" pitchFamily="66" charset="0"/>
              </a:defRPr>
            </a:lvl2pPr>
            <a:lvl3pPr>
              <a:defRPr sz="3000" b="1" i="1">
                <a:solidFill>
                  <a:schemeClr val="tx1"/>
                </a:solidFill>
                <a:latin typeface="Comic Sans MS" panose="030F0702030302020204" pitchFamily="66" charset="0"/>
              </a:defRPr>
            </a:lvl3pPr>
            <a:lvl4pPr>
              <a:defRPr sz="3000" b="1" i="1">
                <a:solidFill>
                  <a:schemeClr val="tx1"/>
                </a:solidFill>
                <a:latin typeface="Comic Sans MS" panose="030F0702030302020204" pitchFamily="66" charset="0"/>
              </a:defRPr>
            </a:lvl4pPr>
            <a:lvl5pPr>
              <a:defRPr sz="3000" b="1" i="1">
                <a:solidFill>
                  <a:schemeClr val="tx1"/>
                </a:solidFill>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latin typeface="Comic Sans MS" panose="030F0702030302020204" pitchFamily="66" charset="0"/>
              </a:defRPr>
            </a:lvl9pPr>
          </a:lstStyle>
          <a:p>
            <a:pPr algn="l">
              <a:lnSpc>
                <a:spcPct val="105000"/>
              </a:lnSpc>
              <a:spcBef>
                <a:spcPct val="30000"/>
              </a:spcBef>
              <a:buSzPct val="80000"/>
            </a:pPr>
            <a:r>
              <a:rPr lang="en-US" altLang="en-US" sz="3200" i="0" dirty="0">
                <a:solidFill>
                  <a:srgbClr val="CC0000"/>
                </a:solidFill>
                <a:latin typeface="Liberation Sans" panose="020B0604020202020204"/>
              </a:rPr>
              <a:t>Book Value versus Market Value</a:t>
            </a:r>
          </a:p>
        </p:txBody>
      </p:sp>
      <p:sp>
        <p:nvSpPr>
          <p:cNvPr id="2" name="Rectangle 1"/>
          <p:cNvSpPr/>
          <p:nvPr/>
        </p:nvSpPr>
        <p:spPr>
          <a:xfrm>
            <a:off x="216488" y="4636088"/>
            <a:ext cx="28956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sz="1200" b="1" dirty="0">
                <a:latin typeface="Liberation Sans" panose="020B0604020202020204"/>
              </a:rPr>
              <a:t>Illustration 11B-4 </a:t>
            </a:r>
            <a:endParaRPr lang="en-US" sz="1200" b="1" dirty="0" smtClean="0">
              <a:latin typeface="Liberation Sans" panose="020B0604020202020204"/>
            </a:endParaRPr>
          </a:p>
          <a:p>
            <a:pPr algn="l">
              <a:spcBef>
                <a:spcPts val="0"/>
              </a:spcBef>
            </a:pPr>
            <a:r>
              <a:rPr lang="en-US" sz="1200" dirty="0" smtClean="0">
                <a:latin typeface="Liberation Sans" panose="020B0604020202020204"/>
              </a:rPr>
              <a:t>Book </a:t>
            </a:r>
            <a:r>
              <a:rPr lang="en-US" sz="1200" dirty="0">
                <a:latin typeface="Liberation Sans" panose="020B0604020202020204"/>
              </a:rPr>
              <a:t>value and market price </a:t>
            </a:r>
            <a:r>
              <a:rPr lang="en-US" sz="1200" dirty="0" smtClean="0">
                <a:latin typeface="Liberation Sans" panose="020B0604020202020204"/>
              </a:rPr>
              <a:t>compared</a:t>
            </a:r>
            <a:endParaRPr lang="en-US" sz="1200"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199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Many </a:t>
            </a:r>
            <a:r>
              <a:rPr lang="en-US" altLang="en-US" sz="1800" b="0" dirty="0">
                <a:solidFill>
                  <a:schemeClr val="tx1"/>
                </a:solidFill>
                <a:latin typeface="Liberation Sans" panose="020B0604020202020204" pitchFamily="34" charset="0"/>
              </a:rPr>
              <a:t>countries have a different mix of investor groups than in the United States. For example, in Germany, financial institutions like banks are not only major creditors of corporations but often are the largest corporate shareholders as well. In the United States, Asia, and the United Kingdom, many companies rely on substantial investment from private investors.</a:t>
            </a:r>
          </a:p>
          <a:p>
            <a:pPr marL="341313" lvl="1" indent="-341313" algn="just">
              <a:lnSpc>
                <a:spcPct val="110000"/>
              </a:lnSpc>
              <a:spcBef>
                <a:spcPts val="600"/>
              </a:spcBef>
              <a:buClr>
                <a:schemeClr val="tx1"/>
              </a:buClr>
            </a:pPr>
            <a:r>
              <a:rPr lang="en-US" altLang="en-US" sz="1800" b="0" dirty="0">
                <a:solidFill>
                  <a:schemeClr val="tx1"/>
                </a:solidFill>
                <a:latin typeface="Liberation Sans" panose="020B0604020202020204" pitchFamily="34" charset="0"/>
              </a:rPr>
              <a:t>There are often terminology differences for equity accounts. </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248400" y="402599"/>
            <a:ext cx="0" cy="104775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324601" y="457200"/>
            <a:ext cx="2667000" cy="1015663"/>
          </a:xfrm>
          <a:prstGeom prst="rect">
            <a:avLst/>
          </a:prstGeom>
        </p:spPr>
        <p:txBody>
          <a:bodyPr wrap="square">
            <a:spAutoFit/>
          </a:bodyPr>
          <a:lstStyle/>
          <a:p>
            <a:pPr algn="l"/>
            <a:r>
              <a:rPr lang="en-US" sz="1800" b="1" i="0" dirty="0">
                <a:solidFill>
                  <a:srgbClr val="FF3300"/>
                </a:solidFill>
                <a:latin typeface="Liberation Sans" panose="020B0604020202020204" pitchFamily="34" charset="0"/>
              </a:rPr>
              <a:t>Learning Objective </a:t>
            </a:r>
            <a:r>
              <a:rPr lang="en-US" sz="1800" b="1" i="0" dirty="0" smtClean="0">
                <a:solidFill>
                  <a:srgbClr val="FF3300"/>
                </a:solidFill>
                <a:latin typeface="Liberation Sans" panose="020B0604020202020204" pitchFamily="34" charset="0"/>
              </a:rPr>
              <a:t>10</a:t>
            </a:r>
            <a:endParaRPr lang="en-US" sz="1800" b="1" i="0" dirty="0">
              <a:solidFill>
                <a:srgbClr val="FF3300"/>
              </a:solidFill>
              <a:latin typeface="Liberation Sans" panose="020B0604020202020204" pitchFamily="34" charset="0"/>
            </a:endParaRPr>
          </a:p>
          <a:p>
            <a:pPr algn="l"/>
            <a:r>
              <a:rPr lang="en-US" sz="1400" b="1" i="0" dirty="0" smtClean="0">
                <a:solidFill>
                  <a:schemeClr val="tx1"/>
                </a:solidFill>
                <a:latin typeface="Liberation Sans" panose="020B0604020202020204" pitchFamily="34" charset="0"/>
              </a:rPr>
              <a:t>Compare the accounting for equity under IFRS and U.S. GAAP.</a:t>
            </a:r>
            <a:endParaRPr lang="en-US" sz="1400" b="1" i="0" dirty="0">
              <a:solidFill>
                <a:schemeClr val="tx1"/>
              </a:solidFill>
              <a:latin typeface="Liberation Sans" panose="020B0604020202020204" pitchFamily="34" charset="0"/>
            </a:endParaRPr>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73" y="3886200"/>
            <a:ext cx="7550727" cy="244475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3"/>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10</a:t>
            </a:r>
            <a:endParaRPr lang="en-US" altLang="en-US" dirty="0">
              <a:latin typeface="Liberation Sans" panose="020B0604020202020204"/>
            </a:endParaRPr>
          </a:p>
        </p:txBody>
      </p:sp>
    </p:spTree>
    <p:extLst>
      <p:ext uri="{BB962C8B-B14F-4D97-AF65-F5344CB8AC3E}">
        <p14:creationId xmlns:p14="http://schemas.microsoft.com/office/powerpoint/2010/main" val="2663131479"/>
      </p:ext>
    </p:extLst>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153401" cy="30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Equity </a:t>
            </a:r>
            <a:r>
              <a:rPr lang="en-US" altLang="en-US" sz="1800" b="0" dirty="0">
                <a:solidFill>
                  <a:schemeClr val="tx1"/>
                </a:solidFill>
                <a:latin typeface="Liberation Sans" panose="020B0604020202020204" pitchFamily="34" charset="0"/>
              </a:rPr>
              <a:t>is given various descriptions under IFRS, such as shareholders’ equity, owners’ equity, capital and reserves, and shareholders’ funds.</a:t>
            </a:r>
          </a:p>
          <a:p>
            <a:pPr marL="0" indent="0" algn="just">
              <a:lnSpc>
                <a:spcPct val="110000"/>
              </a:lnSpc>
              <a:spcBef>
                <a:spcPts val="600"/>
              </a:spcBef>
              <a:buClr>
                <a:schemeClr val="tx1"/>
              </a:buClr>
              <a:buNone/>
            </a:pPr>
            <a:r>
              <a:rPr lang="en-US" sz="2000" dirty="0" smtClean="0">
                <a:solidFill>
                  <a:schemeClr val="tx1"/>
                </a:solidFill>
                <a:latin typeface="Liberation Sans" panose="020B0604020202020204" pitchFamily="34" charset="0"/>
              </a:rPr>
              <a:t>Similarities</a:t>
            </a:r>
          </a:p>
          <a:p>
            <a:pPr marL="341313" indent="-341313" algn="just">
              <a:lnSpc>
                <a:spcPct val="110000"/>
              </a:lnSpc>
              <a:spcBef>
                <a:spcPts val="600"/>
              </a:spcBef>
              <a:buClr>
                <a:schemeClr val="tx1"/>
              </a:buClr>
            </a:pPr>
            <a:r>
              <a:rPr lang="en-US" sz="1800" b="0" dirty="0">
                <a:solidFill>
                  <a:schemeClr val="tx1"/>
                </a:solidFill>
                <a:latin typeface="Liberation Sans" panose="020B0604020202020204" pitchFamily="34" charset="0"/>
              </a:rPr>
              <a:t>The accounting related to prior period adjustment is essentially the same under IFRS and GAAP. IFRS addresses the accounting for errors in IAS 8 (“Accounting Policies, Changes in Accounting Estimates, and Errors”). One area where IFRS and GAAP differ in reporting relates to error corrections in previously issued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 While IFRS requires restatement with some exceptions, GAAP does not permit any exceptions</a:t>
            </a:r>
            <a:r>
              <a:rPr lang="en-US" sz="1800" b="0" dirty="0" smtClean="0">
                <a:solidFill>
                  <a:schemeClr val="tx1"/>
                </a:solidFill>
                <a:latin typeface="Liberation Sans" panose="020B0604020202020204" pitchFamily="34" charset="0"/>
              </a:rPr>
              <a:t>.</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92002794"/>
      </p:ext>
    </p:extLst>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153401"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sz="2000" dirty="0" smtClean="0">
                <a:solidFill>
                  <a:schemeClr val="tx1"/>
                </a:solidFill>
                <a:latin typeface="Liberation Sans" panose="020B0604020202020204" pitchFamily="34" charset="0"/>
              </a:rPr>
              <a:t>Similarities</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income statement using IFRS and GAAP is presented in a one- or two-statement format. The single-statement approach includes all items of income and expense, as well as each component of other comprehensive income or loss by its individual characteristic. In the two-statement approach, a traditional income statement is prepared. It is then followed by a statement of comprehensive income, which starts with net income or loss and then adds other comprehensive income or loss items. Regardless of which approach is reported, income tax expense is required to be reported</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a:solidFill>
                  <a:schemeClr val="tx1"/>
                </a:solidFill>
                <a:latin typeface="Liberation Sans" panose="020B0604020202020204" pitchFamily="34" charset="0"/>
              </a:rPr>
              <a:t>The computations related to earnings per share are essentially the same under IFRS and GAAP</a:t>
            </a:r>
            <a:r>
              <a:rPr lang="en-US" sz="1800" b="0" dirty="0" smtClean="0">
                <a:solidFill>
                  <a:schemeClr val="tx1"/>
                </a:solidFill>
                <a:latin typeface="Liberation Sans" panose="020B0604020202020204" pitchFamily="34" charset="0"/>
              </a:rPr>
              <a:t>. </a:t>
            </a:r>
            <a:endParaRPr 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559369397"/>
      </p:ext>
    </p:extLst>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153401" cy="30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As </a:t>
            </a:r>
            <a:r>
              <a:rPr lang="en-US" sz="1800" b="0" dirty="0">
                <a:solidFill>
                  <a:schemeClr val="tx1"/>
                </a:solidFill>
                <a:latin typeface="Liberation Sans" panose="020B0604020202020204" pitchFamily="34" charset="0"/>
              </a:rPr>
              <a:t>indicated in the chapter, under IFRS, the term reserves is used to describe all equity accounts other than those arising from contributed (paid-in) capital. This would include, for example, reserves related to retained earnings, asset revaluations, and fair value differences</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GAAP </a:t>
            </a:r>
            <a:r>
              <a:rPr lang="en-US" sz="1800" b="0" dirty="0">
                <a:solidFill>
                  <a:schemeClr val="tx1"/>
                </a:solidFill>
                <a:latin typeface="Liberation Sans" panose="020B0604020202020204" pitchFamily="34" charset="0"/>
              </a:rPr>
              <a:t>has always discouraged the use of the term “Reserves” in any context. Under GAAP, comprehensive income items are reported in the equity section of the statement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position in a line labeled accumulated other comprehensive income</a:t>
            </a:r>
            <a:r>
              <a:rPr lang="en-US" sz="1800" b="0" dirty="0" smtClean="0">
                <a:solidFill>
                  <a:schemeClr val="tx1"/>
                </a:solidFill>
                <a:latin typeface="Liberation Sans" panose="020B0604020202020204" pitchFamily="34" charset="0"/>
              </a:rPr>
              <a:t>.</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031601806"/>
      </p:ext>
    </p:extLst>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153401" cy="325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accounting for treasury shares differs somewhat between IFRS and GAAP. However, many of the differences are beyond the scope of this course. Like IFRS, GAAP does not allow a company to record gains or losses on purchases of its own shares. One difference worth noting is that, when a company purchases its own shares, IFRS treats it as a reduction of equity, but it does not specify which particular equity accounts are to be affected. Therefore, it could be shown as an increase to a contra-equity account (Treasury Shares) or a decrease to retained earnings or share capital. </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195084849"/>
      </p:ext>
    </p:extLst>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153401" cy="332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A </a:t>
            </a:r>
            <a:r>
              <a:rPr lang="en-US" sz="1800" b="0" dirty="0">
                <a:solidFill>
                  <a:schemeClr val="tx1"/>
                </a:solidFill>
                <a:latin typeface="Liberation Sans" panose="020B0604020202020204" pitchFamily="34" charset="0"/>
              </a:rPr>
              <a:t>major difference between IFRS and GAAP relates to the account Revaluation Surplus. Revaluation surplus arises under IFRS because companies are permitted to revalue their property, plant, and equipment to fair value under certain circumstances. This account is part of general reserves under IFRS and is not considered contributed capital. GAAP does not permit revaluation of property, plant, and equipment</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a:t>
            </a:r>
            <a:r>
              <a:rPr lang="en-US" sz="1800" b="0" dirty="0">
                <a:solidFill>
                  <a:schemeClr val="tx1"/>
                </a:solidFill>
                <a:latin typeface="Liberation Sans" panose="020B0604020202020204" pitchFamily="34" charset="0"/>
              </a:rPr>
              <a:t>often uses terms such as retained </a:t>
            </a:r>
            <a:r>
              <a:rPr lang="en-US" sz="1800" b="0" dirty="0" smtClean="0">
                <a:solidFill>
                  <a:schemeClr val="tx1"/>
                </a:solidFill>
                <a:latin typeface="Liberation Sans" panose="020B0604020202020204" pitchFamily="34" charset="0"/>
              </a:rPr>
              <a:t>profits </a:t>
            </a:r>
            <a:r>
              <a:rPr lang="en-US" sz="1800" b="0" dirty="0">
                <a:solidFill>
                  <a:schemeClr val="tx1"/>
                </a:solidFill>
                <a:latin typeface="Liberation Sans" panose="020B0604020202020204" pitchFamily="34" charset="0"/>
              </a:rPr>
              <a:t>or accumulated </a:t>
            </a:r>
            <a:r>
              <a:rPr lang="en-US" sz="1800" b="0" dirty="0" smtClean="0">
                <a:solidFill>
                  <a:schemeClr val="tx1"/>
                </a:solidFill>
                <a:latin typeface="Liberation Sans" panose="020B0604020202020204" pitchFamily="34" charset="0"/>
              </a:rPr>
              <a:t>profit </a:t>
            </a:r>
            <a:r>
              <a:rPr lang="en-US" sz="1800" b="0" dirty="0">
                <a:solidFill>
                  <a:schemeClr val="tx1"/>
                </a:solidFill>
                <a:latin typeface="Liberation Sans" panose="020B0604020202020204" pitchFamily="34" charset="0"/>
              </a:rPr>
              <a:t>or loss to describe retained earnings. The term retained earnings is also often used under GAAP. </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520312740"/>
      </p:ext>
    </p:extLst>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chemeClr val="hlink"/>
                </a:solidFill>
                <a:latin typeface="Liberation Sans" panose="020B0604020202020204" pitchFamily="34" charset="0"/>
              </a:rPr>
              <a:t>Looking to the Future</a:t>
            </a:r>
            <a:endParaRPr lang="en-US" altLang="en-US" sz="2400" i="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28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altLang="en-US" sz="1800" b="0" dirty="0" smtClean="0">
                <a:solidFill>
                  <a:schemeClr val="tx1"/>
                </a:solidFill>
                <a:latin typeface="Liberation Sans" panose="020B0604020202020204" pitchFamily="34" charset="0"/>
              </a:rPr>
              <a:t>The </a:t>
            </a:r>
            <a:r>
              <a:rPr lang="en-US" altLang="en-US" sz="1800" b="0" dirty="0">
                <a:solidFill>
                  <a:schemeClr val="tx1"/>
                </a:solidFill>
                <a:latin typeface="Liberation Sans" panose="020B0604020202020204" pitchFamily="34" charset="0"/>
              </a:rPr>
              <a:t>IASB and the FASB are currently working on a project related to </a:t>
            </a:r>
            <a:r>
              <a:rPr lang="en-US" altLang="en-US" sz="1800" b="0" dirty="0" smtClean="0">
                <a:solidFill>
                  <a:schemeClr val="tx1"/>
                </a:solidFill>
                <a:latin typeface="Liberation Sans" panose="020B0604020202020204" pitchFamily="34" charset="0"/>
              </a:rPr>
              <a:t>financial </a:t>
            </a:r>
            <a:r>
              <a:rPr lang="en-US" altLang="en-US" sz="1800" b="0" dirty="0">
                <a:solidFill>
                  <a:schemeClr val="tx1"/>
                </a:solidFill>
                <a:latin typeface="Liberation Sans" panose="020B0604020202020204" pitchFamily="34" charset="0"/>
              </a:rPr>
              <a:t>statement presentation. An important part of this study is to determine whether certain line items, subtotals, and totals should be clearly </a:t>
            </a:r>
            <a:r>
              <a:rPr lang="en-US" altLang="en-US" sz="1800" b="0" dirty="0" smtClean="0">
                <a:solidFill>
                  <a:schemeClr val="tx1"/>
                </a:solidFill>
                <a:latin typeface="Liberation Sans" panose="020B0604020202020204" pitchFamily="34" charset="0"/>
              </a:rPr>
              <a:t>defined </a:t>
            </a:r>
            <a:r>
              <a:rPr lang="en-US" altLang="en-US" sz="1800" b="0" dirty="0">
                <a:solidFill>
                  <a:schemeClr val="tx1"/>
                </a:solidFill>
                <a:latin typeface="Liberation Sans" panose="020B0604020202020204" pitchFamily="34" charset="0"/>
              </a:rPr>
              <a:t>and required to be displayed in the </a:t>
            </a:r>
            <a:r>
              <a:rPr lang="en-US" altLang="en-US" sz="1800" b="0" dirty="0" smtClean="0">
                <a:solidFill>
                  <a:schemeClr val="tx1"/>
                </a:solidFill>
                <a:latin typeface="Liberation Sans" panose="020B0604020202020204" pitchFamily="34" charset="0"/>
              </a:rPr>
              <a:t>financial </a:t>
            </a:r>
            <a:r>
              <a:rPr lang="en-US" altLang="en-US" sz="1800" b="0" dirty="0">
                <a:solidFill>
                  <a:schemeClr val="tx1"/>
                </a:solidFill>
                <a:latin typeface="Liberation Sans" panose="020B0604020202020204" pitchFamily="34" charset="0"/>
              </a:rPr>
              <a:t>statements. For  example, it is likely that the statement of changes in equity and its presentation will be examined closely. Both the IASB and FASB are working toward convergence of any remaining differences related to earnings per share computations. This convergence will deal with highly technical changes beyond the scope of this textbook. </a:t>
            </a:r>
            <a:endParaRPr lang="en-US" altLang="en-US" sz="1800" b="0" i="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429653787"/>
      </p:ext>
    </p:extLst>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16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None/>
            </a:pPr>
            <a:r>
              <a:rPr lang="en-US" altLang="en-US" sz="2100" b="0" dirty="0" smtClean="0">
                <a:latin typeface="Liberation Sans" panose="020B0604020202020204" pitchFamily="34" charset="0"/>
              </a:rPr>
              <a:t>Under </a:t>
            </a:r>
            <a:r>
              <a:rPr lang="en-US" altLang="en-US" sz="2100" b="0" dirty="0">
                <a:latin typeface="Liberation Sans" panose="020B0604020202020204" pitchFamily="34" charset="0"/>
              </a:rPr>
              <a:t>GAAP, a purchase by a company of its own shares is recorded by: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an </a:t>
            </a:r>
            <a:r>
              <a:rPr lang="en-US" altLang="en-US" sz="2100" b="0" dirty="0">
                <a:latin typeface="Liberation Sans" panose="020B0604020202020204" pitchFamily="34" charset="0"/>
              </a:rPr>
              <a:t>increase in Treasury Stock.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a </a:t>
            </a:r>
            <a:r>
              <a:rPr lang="en-US" altLang="en-US" sz="2100" b="0" dirty="0">
                <a:latin typeface="Liberation Sans" panose="020B0604020202020204" pitchFamily="34" charset="0"/>
              </a:rPr>
              <a:t>decrease in accumulated comprehensive income. </a:t>
            </a:r>
            <a:r>
              <a:rPr lang="en-US" altLang="en-US" sz="2100" b="0" dirty="0" smtClean="0">
                <a:latin typeface="Liberation Sans" panose="020B0604020202020204" pitchFamily="34" charset="0"/>
              </a:rPr>
              <a:t> </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a </a:t>
            </a:r>
            <a:r>
              <a:rPr lang="en-US" altLang="en-US" sz="2100" b="0" dirty="0">
                <a:latin typeface="Liberation Sans" panose="020B0604020202020204" pitchFamily="34" charset="0"/>
              </a:rPr>
              <a:t>decrease in retained earnings</a:t>
            </a:r>
            <a:r>
              <a:rPr lang="en-US" altLang="en-US" sz="2100" b="0" dirty="0" smtClean="0">
                <a:latin typeface="Liberation Sans" panose="020B0604020202020204" pitchFamily="34" charset="0"/>
              </a:rPr>
              <a:t>.</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All </a:t>
            </a:r>
            <a:r>
              <a:rPr lang="en-US" altLang="en-US" sz="2100" b="0" dirty="0">
                <a:latin typeface="Liberation Sans" panose="020B0604020202020204" pitchFamily="34" charset="0"/>
              </a:rPr>
              <a:t>of these are acceptable treatments. </a:t>
            </a:r>
            <a:endParaRPr lang="en-US" altLang="en-US" sz="2100" b="0" i="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7432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0825945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74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None/>
            </a:pPr>
            <a:r>
              <a:rPr lang="en-US" altLang="en-US" sz="2100" b="0" dirty="0" smtClean="0">
                <a:latin typeface="Liberation Sans" panose="020B0604020202020204" pitchFamily="34" charset="0"/>
              </a:rPr>
              <a:t>Which </a:t>
            </a:r>
            <a:r>
              <a:rPr lang="en-US" altLang="en-US" sz="2100" b="0" dirty="0">
                <a:latin typeface="Liberation Sans" panose="020B0604020202020204" pitchFamily="34" charset="0"/>
              </a:rPr>
              <a:t>of the following is false?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Under </a:t>
            </a:r>
            <a:r>
              <a:rPr lang="en-US" altLang="en-US" sz="2100" b="0" dirty="0">
                <a:latin typeface="Liberation Sans" panose="020B0604020202020204" pitchFamily="34" charset="0"/>
              </a:rPr>
              <a:t>GAAP, companies cannot record gains on transactions involving their own shares. </a:t>
            </a:r>
            <a:r>
              <a:rPr lang="en-US" altLang="en-US" sz="2100" b="0" dirty="0" smtClean="0">
                <a:latin typeface="Liberation Sans" panose="020B0604020202020204" pitchFamily="34" charset="0"/>
              </a:rPr>
              <a:t> </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Under </a:t>
            </a:r>
            <a:r>
              <a:rPr lang="en-US" altLang="en-US" sz="2100" b="0" dirty="0">
                <a:latin typeface="Liberation Sans" panose="020B0604020202020204" pitchFamily="34" charset="0"/>
              </a:rPr>
              <a:t>IFRS, companies cannot record gains on transactions involving their own shares.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Under </a:t>
            </a:r>
            <a:r>
              <a:rPr lang="en-US" altLang="en-US" sz="2100" b="0" dirty="0">
                <a:latin typeface="Liberation Sans" panose="020B0604020202020204" pitchFamily="34" charset="0"/>
              </a:rPr>
              <a:t>GAAP, the income statement is presented in a one- or two-statement format.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Under </a:t>
            </a:r>
            <a:r>
              <a:rPr lang="en-US" altLang="en-US" sz="2100" b="0" dirty="0">
                <a:latin typeface="Liberation Sans" panose="020B0604020202020204" pitchFamily="34" charset="0"/>
              </a:rPr>
              <a:t>IFRS, a company records a revaluation surplus when it experiences an increase in the price of its ordinary shares. </a:t>
            </a:r>
            <a:endParaRPr lang="en-US" altLang="en-US" sz="2100" b="0" i="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5245688"/>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0033053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11909</TotalTime>
  <Pages>43</Pages>
  <Words>6291</Words>
  <Application>Microsoft Office PowerPoint</Application>
  <PresentationFormat>On-screen Show (4:3)</PresentationFormat>
  <Paragraphs>795</Paragraphs>
  <Slides>101</Slides>
  <Notes>100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12" baseType="lpstr">
      <vt:lpstr>Arial Unicode MS</vt:lpstr>
      <vt:lpstr>Andalus</vt:lpstr>
      <vt:lpstr>Arial</vt:lpstr>
      <vt:lpstr>Comic Sans MS</vt:lpstr>
      <vt:lpstr>Constantia</vt:lpstr>
      <vt:lpstr>Liberation Sans</vt:lpstr>
      <vt:lpstr>Monotype Sorts</vt:lpstr>
      <vt:lpstr>Times New Roman</vt:lpstr>
      <vt:lpstr>Wingdings</vt:lpstr>
      <vt:lpstr>movnglnc</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sr</cp:lastModifiedBy>
  <cp:revision>1660</cp:revision>
  <cp:lastPrinted>1999-09-16T17:08:20Z</cp:lastPrinted>
  <dcterms:created xsi:type="dcterms:W3CDTF">1997-03-28T18:03:02Z</dcterms:created>
  <dcterms:modified xsi:type="dcterms:W3CDTF">2019-08-25T04:15:29Z</dcterms:modified>
</cp:coreProperties>
</file>